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6" r:id="rId2"/>
    <p:sldId id="257" r:id="rId3"/>
    <p:sldId id="268" r:id="rId4"/>
    <p:sldId id="269" r:id="rId5"/>
    <p:sldId id="271" r:id="rId6"/>
    <p:sldId id="270"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63" r:id="rId20"/>
    <p:sldId id="264" r:id="rId21"/>
    <p:sldId id="265" r:id="rId22"/>
  </p:sldIdLst>
  <p:sldSz cx="12192000" cy="6858000"/>
  <p:notesSz cx="12192000" cy="6858000"/>
  <p:defaultText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03447BB-5D67-496B-8E87-E561075AD55C}" styleName="Style foncé 1 - Accentuation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00"/>
    <p:restoredTop sz="91975"/>
  </p:normalViewPr>
  <p:slideViewPr>
    <p:cSldViewPr>
      <p:cViewPr varScale="1">
        <p:scale>
          <a:sx n="112" d="100"/>
          <a:sy n="112" d="100"/>
        </p:scale>
        <p:origin x="36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CD64F01-FC83-0642-B885-202D2037B0C0}" type="datetimeFigureOut">
              <a:rPr lang="fr-FR" smtClean="0"/>
              <a:t>18/10/2021</a:t>
            </a:fld>
            <a:endParaRPr lang="fr-FR"/>
          </a:p>
        </p:txBody>
      </p:sp>
      <p:sp>
        <p:nvSpPr>
          <p:cNvPr id="4" name="Espace réservé de l'image des diapositives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2BF1DF7-7B86-074B-89DA-D6A600D1CEF4}" type="slidenum">
              <a:rPr lang="fr-FR" smtClean="0"/>
              <a:t>‹N°›</a:t>
            </a:fld>
            <a:endParaRPr lang="fr-FR"/>
          </a:p>
        </p:txBody>
      </p:sp>
    </p:spTree>
    <p:extLst>
      <p:ext uri="{BB962C8B-B14F-4D97-AF65-F5344CB8AC3E}">
        <p14:creationId xmlns:p14="http://schemas.microsoft.com/office/powerpoint/2010/main" val="28114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2BF1DF7-7B86-074B-89DA-D6A600D1CEF4}" type="slidenum">
              <a:rPr lang="fr-FR" smtClean="0"/>
              <a:t>7</a:t>
            </a:fld>
            <a:endParaRPr lang="fr-FR"/>
          </a:p>
        </p:txBody>
      </p:sp>
    </p:spTree>
    <p:extLst>
      <p:ext uri="{BB962C8B-B14F-4D97-AF65-F5344CB8AC3E}">
        <p14:creationId xmlns:p14="http://schemas.microsoft.com/office/powerpoint/2010/main" val="99266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3600" kern="1200" dirty="0">
                <a:solidFill>
                  <a:schemeClr val="tx1"/>
                </a:solidFill>
                <a:effectLst/>
                <a:latin typeface="+mn-lt"/>
                <a:ea typeface="+mn-ea"/>
                <a:cs typeface="+mn-cs"/>
              </a:rPr>
              <a:t>Login Utilisateur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client détient un accès personnel.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gestion des comptes utilisateurs doit être bien stockée. </a:t>
            </a: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Discussion instantanée entre client et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discussion instantanée va permettre de gérer les sollicitations de plusieurs clients simultanément et d’économiser des ressources sans aucun compromis sur la qualité de prise en charge des clients.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compréhension des messages : limite du nombre de mots ou utilisation d’un langage abrégé. </a:t>
            </a: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Envoi de documents (contrats, devis, factures) de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au client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L’envoi des documents garantira que le récepteur aura la possibilité d’avoir l’aperçu du document peu importe le support utilisé.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Une sécurité pour les documents devra être établi, car il peut y avoir des risques de failles de sécurité. </a:t>
            </a: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Signature électronique des documents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signature électronique des documents apporte une flexibilité au client en écartant les contraintes du papier qui est facilement envahissant.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ne pourra pas certifier entièrement, si la personne qui valide les documents est bien le mandant. </a:t>
            </a: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Gestion des dates des tournages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Les prises de rendez-vous seront simplifiées et le client pourra directement choisir les dates qui lui conviennent rapidement et efficacement.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Les membres de </a:t>
            </a:r>
            <a:r>
              <a:rPr lang="fr-FR" sz="1200" kern="1200" dirty="0" err="1">
                <a:solidFill>
                  <a:schemeClr val="tx1"/>
                </a:solidFill>
                <a:effectLst/>
                <a:latin typeface="+mn-lt"/>
                <a:ea typeface="+mn-ea"/>
                <a:cs typeface="+mn-cs"/>
              </a:rPr>
              <a:t>Waview</a:t>
            </a:r>
            <a:r>
              <a:rPr lang="fr-FR" sz="1200" kern="1200" dirty="0">
                <a:solidFill>
                  <a:schemeClr val="tx1"/>
                </a:solidFill>
                <a:effectLst/>
                <a:latin typeface="+mn-lt"/>
                <a:ea typeface="+mn-ea"/>
                <a:cs typeface="+mn-cs"/>
              </a:rPr>
              <a:t> devront mettre régulièrement à jour les dates de disponibilité.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Approbation des dates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Tous les membres sont au courant des dates pour les différents projets.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Il peut y avoir un désaccord entre les différents membres, concernant les dates des différents projets.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Retour des résultats en fonction des critères de recherche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tri peut proposer plusieurs lieux selon les critères de l’utilisateur.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retour ne correspond pas aux critères recherchés.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Affichage des lieux sur la carte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Les utilisateurs pourront avoir une vue d’ensemble sur les différents lieux et pourront choisir le lieu idéal parmi une sélection de lieux.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Une gestion des lieux devra être établi. Il faudra faire attention à la surcharge d’information pour que le site ne soit pas en saturation.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Proposition des lieux pour un projet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client pourra trouver son lieu idéal.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client n’a pas besoin de la fonction, car il a déjà son lieu.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Ajout de lieux par la communauté </a:t>
            </a:r>
          </a:p>
          <a:p>
            <a:r>
              <a:rPr lang="fr-FR" sz="1200" i="1" kern="1200" dirty="0">
                <a:solidFill>
                  <a:schemeClr val="tx1"/>
                </a:solidFill>
                <a:effectLst/>
                <a:latin typeface="+mn-lt"/>
                <a:ea typeface="+mn-ea"/>
                <a:cs typeface="+mn-cs"/>
              </a:rPr>
              <a:t>Avantage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La découverte de nouveaux lieux pour de futur tournage et l’alimentation de la base de données des lieux </a:t>
            </a:r>
          </a:p>
          <a:p>
            <a:r>
              <a:rPr lang="fr-FR" sz="1200" i="1" kern="1200" dirty="0">
                <a:solidFill>
                  <a:schemeClr val="tx1"/>
                </a:solidFill>
                <a:effectLst/>
                <a:latin typeface="+mn-lt"/>
                <a:ea typeface="+mn-ea"/>
                <a:cs typeface="+mn-cs"/>
              </a:rPr>
              <a:t>Contrainte :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Il y a un risque de sabotage, ajout de fausse information et également il faut s’assurer que les photos soit donnée par l’auteur de la photo, afin de ne pas avoir de problème juridique concernant le droit d’auteur. </a:t>
            </a: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02BF1DF7-7B86-074B-89DA-D6A600D1CEF4}" type="slidenum">
              <a:rPr lang="fr-FR" smtClean="0"/>
              <a:t>10</a:t>
            </a:fld>
            <a:endParaRPr lang="fr-FR"/>
          </a:p>
        </p:txBody>
      </p:sp>
    </p:spTree>
    <p:extLst>
      <p:ext uri="{BB962C8B-B14F-4D97-AF65-F5344CB8AC3E}">
        <p14:creationId xmlns:p14="http://schemas.microsoft.com/office/powerpoint/2010/main" val="4173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e de titre">
    <p:spTree>
      <p:nvGrpSpPr>
        <p:cNvPr id="1" name=""/>
        <p:cNvGrpSpPr/>
        <p:nvPr/>
      </p:nvGrpSpPr>
      <p:grpSpPr bwMode="auto">
        <a:xfrm>
          <a:off x="0" y="0"/>
          <a:ext cx="0" cy="0"/>
          <a:chOff x="0" y="0"/>
          <a:chExt cx="0" cy="0"/>
        </a:xfrm>
      </p:grpSpPr>
      <p:sp>
        <p:nvSpPr>
          <p:cNvPr id="7" name="Rectangle 6"/>
          <p:cNvSpPr/>
          <p:nvPr/>
        </p:nvSpPr>
        <p:spPr bwMode="auto">
          <a:xfrm>
            <a:off x="446533" y="3085763"/>
            <a:ext cx="11298931" cy="333814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bwMode="auto">
          <a:xfrm>
            <a:off x="581190" y="1020430"/>
            <a:ext cx="10993548" cy="1475012"/>
          </a:xfrm>
          <a:effectLst/>
        </p:spPr>
        <p:txBody>
          <a:bodyPr rtlCol="0" anchor="b">
            <a:normAutofit/>
          </a:bodyPr>
          <a:lstStyle>
            <a:lvl1pPr>
              <a:defRPr sz="3600">
                <a:solidFill>
                  <a:schemeClr val="tx1">
                    <a:lumMod val="75000"/>
                    <a:lumOff val="25000"/>
                  </a:schemeClr>
                </a:solidFill>
              </a:defRPr>
            </a:lvl1pPr>
          </a:lstStyle>
          <a:p>
            <a:pPr>
              <a:defRPr/>
            </a:pPr>
            <a:r>
              <a:rPr lang="fr-FR"/>
              <a:t>Modifiez le style du titre</a:t>
            </a:r>
            <a:endParaRPr lang="en-US"/>
          </a:p>
        </p:txBody>
      </p:sp>
      <p:sp>
        <p:nvSpPr>
          <p:cNvPr id="3" name="Sous-titre 2"/>
          <p:cNvSpPr>
            <a:spLocks noGrp="1"/>
          </p:cNvSpPr>
          <p:nvPr>
            <p:ph type="subTitle" idx="1"/>
          </p:nvPr>
        </p:nvSpPr>
        <p:spPr bwMode="auto">
          <a:xfrm>
            <a:off x="581193" y="2495444"/>
            <a:ext cx="10993545" cy="590320"/>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fr-FR"/>
              <a:t>Modifiez le style des sous-titres du masque</a:t>
            </a:r>
            <a:endParaRPr lang="en-US"/>
          </a:p>
        </p:txBody>
      </p:sp>
      <p:sp>
        <p:nvSpPr>
          <p:cNvPr id="8" name="Espace réservé de la date 7"/>
          <p:cNvSpPr>
            <a:spLocks noGrp="1"/>
          </p:cNvSpPr>
          <p:nvPr>
            <p:ph type="dt" sz="half" idx="10"/>
          </p:nvPr>
        </p:nvSpPr>
        <p:spPr bwMode="auto"/>
        <p:txBody>
          <a:bodyPr rtlCol="0"/>
          <a:lstStyle/>
          <a:p>
            <a:pPr>
              <a:defRPr/>
            </a:pPr>
            <a:fld id="{1A9DEF83-4F69-6975-2F7B-07C88D3DB5B3}" type="datetime1">
              <a:rPr lang="fr-FR"/>
              <a:t>18/10/2021</a:t>
            </a:fld>
            <a:endParaRPr lang="en-US"/>
          </a:p>
        </p:txBody>
      </p:sp>
      <p:sp>
        <p:nvSpPr>
          <p:cNvPr id="9" name="Espace réservé du pied de page 8"/>
          <p:cNvSpPr>
            <a:spLocks noGrp="1"/>
          </p:cNvSpPr>
          <p:nvPr>
            <p:ph type="ftr" sz="quarter" idx="11"/>
          </p:nvPr>
        </p:nvSpPr>
        <p:spPr bwMode="auto"/>
        <p:txBody>
          <a:bodyPr rtlCol="0"/>
          <a:lstStyle/>
          <a:p>
            <a:pPr>
              <a:defRPr/>
            </a:pPr>
            <a:endParaRPr lang="en-US"/>
          </a:p>
        </p:txBody>
      </p:sp>
      <p:sp>
        <p:nvSpPr>
          <p:cNvPr id="10" name="Espace réservé du numéro de diapositive 9"/>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re et texte vertical">
    <p:spTree>
      <p:nvGrpSpPr>
        <p:cNvPr id="1" name=""/>
        <p:cNvGrpSpPr/>
        <p:nvPr/>
      </p:nvGrpSpPr>
      <p:grpSpPr bwMode="auto">
        <a:xfrm>
          <a:off x="0" y="0"/>
          <a:ext cx="0" cy="0"/>
          <a:chOff x="0" y="0"/>
          <a:chExt cx="0" cy="0"/>
        </a:xfrm>
      </p:grpSpPr>
      <p:sp>
        <p:nvSpPr>
          <p:cNvPr id="9" name="Titre 1"/>
          <p:cNvSpPr>
            <a:spLocks noGrp="1"/>
          </p:cNvSpPr>
          <p:nvPr>
            <p:ph type="title"/>
          </p:nvPr>
        </p:nvSpPr>
        <p:spPr bwMode="auto">
          <a:xfrm>
            <a:off x="581191" y="702155"/>
            <a:ext cx="11029615" cy="1013799"/>
          </a:xfrm>
        </p:spPr>
        <p:txBody>
          <a:bodyPr rtlCol="0"/>
          <a:lstStyle/>
          <a:p>
            <a:pPr>
              <a:defRPr/>
            </a:pPr>
            <a:r>
              <a:rPr lang="fr-FR"/>
              <a:t>Modifiez le style du titre</a:t>
            </a:r>
            <a:endParaRPr lang="en-US"/>
          </a:p>
        </p:txBody>
      </p:sp>
      <p:sp>
        <p:nvSpPr>
          <p:cNvPr id="3" name="Espace réservé du texte vertical 2"/>
          <p:cNvSpPr>
            <a:spLocks noGrp="1"/>
          </p:cNvSpPr>
          <p:nvPr>
            <p:ph type="body" orient="vert" idx="1"/>
          </p:nvPr>
        </p:nvSpPr>
        <p:spPr bwMode="auto"/>
        <p:txBody>
          <a:bodyPr vert="eaVert" rtlCol="0" anchor="t"/>
          <a:lstStyle>
            <a:lvl1pPr algn="l">
              <a:defRPr/>
            </a:lvl1pPr>
            <a:lvl2pPr algn="l">
              <a:defRPr/>
            </a:lvl2pPr>
            <a:lvl3pPr algn="l">
              <a:defRPr/>
            </a:lvl3pPr>
            <a:lvl4pPr algn="l">
              <a:defRPr/>
            </a:lvl4pPr>
            <a:lvl5pPr algn="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4" name="Espace réservé de la date 3"/>
          <p:cNvSpPr>
            <a:spLocks noGrp="1"/>
          </p:cNvSpPr>
          <p:nvPr>
            <p:ph type="dt" sz="half" idx="10"/>
          </p:nvPr>
        </p:nvSpPr>
        <p:spPr bwMode="auto"/>
        <p:txBody>
          <a:bodyPr rtlCol="0"/>
          <a:lstStyle/>
          <a:p>
            <a:pPr>
              <a:defRPr/>
            </a:pPr>
            <a:fld id="{8FCE5CFB-EFB3-1769-B58B-2C5D82294344}" type="datetime1">
              <a:rPr lang="fr-FR"/>
              <a:t>18/10/2021</a:t>
            </a:fld>
            <a:endParaRPr lang="en-US"/>
          </a:p>
        </p:txBody>
      </p:sp>
      <p:sp>
        <p:nvSpPr>
          <p:cNvPr id="5" name="Espace réservé du pied de page 4"/>
          <p:cNvSpPr>
            <a:spLocks noGrp="1"/>
          </p:cNvSpPr>
          <p:nvPr>
            <p:ph type="ftr" sz="quarter" idx="11"/>
          </p:nvPr>
        </p:nvSpPr>
        <p:spPr bwMode="auto"/>
        <p:txBody>
          <a:bodyPr rtlCol="0"/>
          <a:lstStyle/>
          <a:p>
            <a:pPr>
              <a:defRPr/>
            </a:pPr>
            <a:endParaRPr lang="en-US"/>
          </a:p>
        </p:txBody>
      </p:sp>
      <p:sp>
        <p:nvSpPr>
          <p:cNvPr id="6" name="Espace réservé du numéro de diapositive 5"/>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vertTitleAndTx" preserve="1" userDrawn="1">
  <p:cSld name="Titre vertical et texte">
    <p:spTree>
      <p:nvGrpSpPr>
        <p:cNvPr id="1" name=""/>
        <p:cNvGrpSpPr/>
        <p:nvPr/>
      </p:nvGrpSpPr>
      <p:grpSpPr bwMode="auto">
        <a:xfrm>
          <a:off x="0" y="0"/>
          <a:ext cx="0" cy="0"/>
          <a:chOff x="0" y="0"/>
          <a:chExt cx="0" cy="0"/>
        </a:xfrm>
      </p:grpSpPr>
      <p:sp>
        <p:nvSpPr>
          <p:cNvPr id="7" name="Rectangle 6"/>
          <p:cNvSpPr>
            <a:spLocks noChangeAspect="1"/>
          </p:cNvSpPr>
          <p:nvPr/>
        </p:nvSpPr>
        <p:spPr bwMode="auto">
          <a:xfrm>
            <a:off x="8058150" y="599724"/>
            <a:ext cx="3687314" cy="58169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bwMode="auto">
          <a:xfrm>
            <a:off x="8204199" y="863598"/>
            <a:ext cx="3124199" cy="4807325"/>
          </a:xfrm>
        </p:spPr>
        <p:txBody>
          <a:bodyPr vert="eaVert" rtlCol="0" anchor="ctr"/>
          <a:lstStyle>
            <a:lvl1pPr>
              <a:defRPr>
                <a:solidFill>
                  <a:srgbClr val="FFFFFF"/>
                </a:solidFill>
              </a:defRPr>
            </a:lvl1pPr>
          </a:lstStyle>
          <a:p>
            <a:pPr>
              <a:defRPr/>
            </a:pPr>
            <a:r>
              <a:rPr lang="fr-FR"/>
              <a:t>Modifiez le style du titre</a:t>
            </a:r>
            <a:endParaRPr lang="en-US"/>
          </a:p>
        </p:txBody>
      </p:sp>
      <p:sp>
        <p:nvSpPr>
          <p:cNvPr id="3" name="Espace réservé du texte vertical 2"/>
          <p:cNvSpPr>
            <a:spLocks noGrp="1"/>
          </p:cNvSpPr>
          <p:nvPr>
            <p:ph type="body" orient="vert" idx="1"/>
          </p:nvPr>
        </p:nvSpPr>
        <p:spPr bwMode="auto">
          <a:xfrm>
            <a:off x="774922" y="863598"/>
            <a:ext cx="7161624" cy="4807325"/>
          </a:xfrm>
        </p:spPr>
        <p:txBody>
          <a:bodyPr vert="eaVert" rtlCol="0" anchor="t"/>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8" name="Rectangle 7"/>
          <p:cNvSpPr/>
          <p:nvPr/>
        </p:nvSpPr>
        <p:spPr bwMode="auto">
          <a:xfrm>
            <a:off x="446533" y="457200"/>
            <a:ext cx="3703320" cy="94996"/>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auto">
          <a:xfrm>
            <a:off x="8042146" y="453642"/>
            <a:ext cx="3703320" cy="9855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auto">
          <a:xfrm>
            <a:off x="4241829"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Espace réservé de la date 10"/>
          <p:cNvSpPr>
            <a:spLocks noGrp="1"/>
          </p:cNvSpPr>
          <p:nvPr>
            <p:ph type="dt" sz="half" idx="10"/>
          </p:nvPr>
        </p:nvSpPr>
        <p:spPr bwMode="auto"/>
        <p:txBody>
          <a:bodyPr rtlCol="0"/>
          <a:lstStyle/>
          <a:p>
            <a:pPr>
              <a:defRPr/>
            </a:pPr>
            <a:fld id="{14794AF3-1074-594B-B516-3DF4DF10F55E}" type="datetime1">
              <a:rPr lang="fr-FR"/>
              <a:t>18/10/2021</a:t>
            </a:fld>
            <a:endParaRPr lang="en-US"/>
          </a:p>
        </p:txBody>
      </p:sp>
      <p:sp>
        <p:nvSpPr>
          <p:cNvPr id="12" name="Espace réservé du pied de page 11"/>
          <p:cNvSpPr>
            <a:spLocks noGrp="1"/>
          </p:cNvSpPr>
          <p:nvPr>
            <p:ph type="ftr" sz="quarter" idx="11"/>
          </p:nvPr>
        </p:nvSpPr>
        <p:spPr bwMode="auto"/>
        <p:txBody>
          <a:bodyPr rtlCol="0"/>
          <a:lstStyle/>
          <a:p>
            <a:pPr>
              <a:defRPr/>
            </a:pPr>
            <a:endParaRPr lang="en-US"/>
          </a:p>
        </p:txBody>
      </p:sp>
      <p:sp>
        <p:nvSpPr>
          <p:cNvPr id="13" name="Espace réservé du numéro de diapositive 12"/>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re et contenu">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a:off x="581191" y="702155"/>
            <a:ext cx="11029615" cy="1188720"/>
          </a:xfrm>
        </p:spPr>
        <p:txBody>
          <a:bodyPr rtlCol="0"/>
          <a:lstStyle/>
          <a:p>
            <a:pPr>
              <a:defRPr/>
            </a:pPr>
            <a:r>
              <a:rPr lang="fr-FR"/>
              <a:t>Modifiez le style du titre</a:t>
            </a:r>
            <a:endParaRPr lang="en-US"/>
          </a:p>
        </p:txBody>
      </p:sp>
      <p:sp>
        <p:nvSpPr>
          <p:cNvPr id="3" name="Espace réservé du contenu 2"/>
          <p:cNvSpPr>
            <a:spLocks noGrp="1"/>
          </p:cNvSpPr>
          <p:nvPr>
            <p:ph idx="1"/>
          </p:nvPr>
        </p:nvSpPr>
        <p:spPr bwMode="auto">
          <a:xfrm>
            <a:off x="581191" y="2340864"/>
            <a:ext cx="11029614" cy="3634485"/>
          </a:xfrm>
        </p:spPr>
        <p:txBody>
          <a:bodyPr rtlCol="0"/>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8" name="Espace réservé de la date 7"/>
          <p:cNvSpPr>
            <a:spLocks noGrp="1"/>
          </p:cNvSpPr>
          <p:nvPr>
            <p:ph type="dt" sz="half" idx="10"/>
          </p:nvPr>
        </p:nvSpPr>
        <p:spPr bwMode="auto"/>
        <p:txBody>
          <a:bodyPr rtlCol="0"/>
          <a:lstStyle/>
          <a:p>
            <a:pPr>
              <a:defRPr/>
            </a:pPr>
            <a:fld id="{FADA3D20-1B5B-2DC9-A23E-F4D4FE685C89}" type="datetime1">
              <a:rPr lang="fr-FR"/>
              <a:t>18/10/2021</a:t>
            </a:fld>
            <a:endParaRPr lang="en-US"/>
          </a:p>
        </p:txBody>
      </p:sp>
      <p:sp>
        <p:nvSpPr>
          <p:cNvPr id="9" name="Espace réservé du pied de page 8"/>
          <p:cNvSpPr>
            <a:spLocks noGrp="1"/>
          </p:cNvSpPr>
          <p:nvPr>
            <p:ph type="ftr" sz="quarter" idx="11"/>
          </p:nvPr>
        </p:nvSpPr>
        <p:spPr bwMode="auto"/>
        <p:txBody>
          <a:bodyPr rtlCol="0"/>
          <a:lstStyle/>
          <a:p>
            <a:pPr>
              <a:defRPr/>
            </a:pPr>
            <a:endParaRPr lang="en-US"/>
          </a:p>
        </p:txBody>
      </p:sp>
      <p:sp>
        <p:nvSpPr>
          <p:cNvPr id="10" name="Espace réservé du numéro de diapositive 9"/>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En-tête de section">
    <p:spTree>
      <p:nvGrpSpPr>
        <p:cNvPr id="1" name=""/>
        <p:cNvGrpSpPr/>
        <p:nvPr/>
      </p:nvGrpSpPr>
      <p:grpSpPr bwMode="auto">
        <a:xfrm>
          <a:off x="0" y="0"/>
          <a:ext cx="0" cy="0"/>
          <a:chOff x="0" y="0"/>
          <a:chExt cx="0" cy="0"/>
        </a:xfrm>
      </p:grpSpPr>
      <p:sp>
        <p:nvSpPr>
          <p:cNvPr id="8" name="Rectangle 7"/>
          <p:cNvSpPr>
            <a:spLocks noChangeAspect="1"/>
          </p:cNvSpPr>
          <p:nvPr/>
        </p:nvSpPr>
        <p:spPr bwMode="auto">
          <a:xfrm>
            <a:off x="447816" y="5141973"/>
            <a:ext cx="11290860" cy="125882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bwMode="auto">
          <a:xfrm>
            <a:off x="581193" y="2393949"/>
            <a:ext cx="11029614" cy="2147466"/>
          </a:xfrm>
        </p:spPr>
        <p:txBody>
          <a:bodyPr rtlCol="0" anchor="b">
            <a:normAutofit/>
          </a:bodyPr>
          <a:lstStyle>
            <a:lvl1pPr algn="l">
              <a:defRPr sz="3600" b="0" cap="all">
                <a:solidFill>
                  <a:schemeClr val="tx1">
                    <a:lumMod val="75000"/>
                    <a:lumOff val="25000"/>
                  </a:schemeClr>
                </a:solidFill>
              </a:defRPr>
            </a:lvl1pPr>
          </a:lstStyle>
          <a:p>
            <a:pPr>
              <a:defRPr/>
            </a:pPr>
            <a:r>
              <a:rPr lang="fr-FR"/>
              <a:t>Modifiez le style du titre</a:t>
            </a:r>
            <a:endParaRPr lang="en-US"/>
          </a:p>
        </p:txBody>
      </p:sp>
      <p:sp>
        <p:nvSpPr>
          <p:cNvPr id="3" name="Espace réservé du texte 2"/>
          <p:cNvSpPr>
            <a:spLocks noGrp="1"/>
          </p:cNvSpPr>
          <p:nvPr>
            <p:ph type="body" idx="1"/>
          </p:nvPr>
        </p:nvSpPr>
        <p:spPr bwMode="auto">
          <a:xfrm>
            <a:off x="581191" y="4541416"/>
            <a:ext cx="11029614" cy="600555"/>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fr-FR"/>
              <a:t>Cliquez pour modifier les styles du texte du masque</a:t>
            </a:r>
            <a:endParaRPr/>
          </a:p>
        </p:txBody>
      </p:sp>
      <p:sp>
        <p:nvSpPr>
          <p:cNvPr id="7" name="Espace réservé de la date 6"/>
          <p:cNvSpPr>
            <a:spLocks noGrp="1"/>
          </p:cNvSpPr>
          <p:nvPr>
            <p:ph type="dt" sz="half" idx="10"/>
          </p:nvPr>
        </p:nvSpPr>
        <p:spPr bwMode="auto"/>
        <p:txBody>
          <a:bodyPr rtlCol="0"/>
          <a:lstStyle/>
          <a:p>
            <a:pPr>
              <a:defRPr/>
            </a:pPr>
            <a:fld id="{1E6758AD-D1BE-F5EC-B574-A7D8A8429ED4}" type="datetime1">
              <a:rPr lang="fr-FR"/>
              <a:t>18/10/2021</a:t>
            </a:fld>
            <a:endParaRPr lang="en-US"/>
          </a:p>
        </p:txBody>
      </p:sp>
      <p:sp>
        <p:nvSpPr>
          <p:cNvPr id="9" name="Espace réservé du pied de page 8"/>
          <p:cNvSpPr>
            <a:spLocks noGrp="1"/>
          </p:cNvSpPr>
          <p:nvPr>
            <p:ph type="ftr" sz="quarter" idx="11"/>
          </p:nvPr>
        </p:nvSpPr>
        <p:spPr bwMode="auto"/>
        <p:txBody>
          <a:bodyPr rtlCol="0"/>
          <a:lstStyle/>
          <a:p>
            <a:pPr>
              <a:defRPr/>
            </a:pPr>
            <a:endParaRPr lang="en-US"/>
          </a:p>
        </p:txBody>
      </p:sp>
      <p:sp>
        <p:nvSpPr>
          <p:cNvPr id="10" name="Espace réservé du numéro de diapositive 9"/>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a:off x="581193" y="729657"/>
            <a:ext cx="11029615" cy="988331"/>
          </a:xfrm>
        </p:spPr>
        <p:txBody>
          <a:bodyPr rtlCol="0"/>
          <a:lstStyle/>
          <a:p>
            <a:pPr>
              <a:defRPr/>
            </a:pPr>
            <a:r>
              <a:rPr lang="fr-FR"/>
              <a:t>Modifiez le style du titre</a:t>
            </a:r>
            <a:endParaRPr lang="en-US"/>
          </a:p>
        </p:txBody>
      </p:sp>
      <p:sp>
        <p:nvSpPr>
          <p:cNvPr id="3" name="Espace réservé du contenu 2"/>
          <p:cNvSpPr>
            <a:spLocks noGrp="1"/>
          </p:cNvSpPr>
          <p:nvPr>
            <p:ph sz="half" idx="1"/>
          </p:nvPr>
        </p:nvSpPr>
        <p:spPr bwMode="auto">
          <a:xfrm>
            <a:off x="581193" y="2228002"/>
            <a:ext cx="5194766" cy="3633046"/>
          </a:xfrm>
        </p:spPr>
        <p:txBody>
          <a:bodyPr rtlCol="0">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4" name="Espace réservé du contenu 3"/>
          <p:cNvSpPr>
            <a:spLocks noGrp="1"/>
          </p:cNvSpPr>
          <p:nvPr>
            <p:ph sz="half" idx="2"/>
          </p:nvPr>
        </p:nvSpPr>
        <p:spPr bwMode="auto">
          <a:xfrm>
            <a:off x="6416038" y="2228002"/>
            <a:ext cx="5194768" cy="3633046"/>
          </a:xfrm>
        </p:spPr>
        <p:txBody>
          <a:bodyPr rtlCol="0">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5" name="Espace réservé de la date 4"/>
          <p:cNvSpPr>
            <a:spLocks noGrp="1"/>
          </p:cNvSpPr>
          <p:nvPr>
            <p:ph type="dt" sz="half" idx="10"/>
          </p:nvPr>
        </p:nvSpPr>
        <p:spPr bwMode="auto"/>
        <p:txBody>
          <a:bodyPr rtlCol="0"/>
          <a:lstStyle/>
          <a:p>
            <a:pPr>
              <a:defRPr/>
            </a:pPr>
            <a:fld id="{07E70B27-9C46-8007-0856-2C1603091F49}" type="datetime1">
              <a:rPr lang="fr-FR"/>
              <a:t>18/10/2021</a:t>
            </a:fld>
            <a:endParaRPr lang="en-US"/>
          </a:p>
        </p:txBody>
      </p:sp>
      <p:sp>
        <p:nvSpPr>
          <p:cNvPr id="6" name="Espace réservé du pied de page 5"/>
          <p:cNvSpPr>
            <a:spLocks noGrp="1"/>
          </p:cNvSpPr>
          <p:nvPr>
            <p:ph type="ftr" sz="quarter" idx="11"/>
          </p:nvPr>
        </p:nvSpPr>
        <p:spPr bwMode="auto"/>
        <p:txBody>
          <a:bodyPr rtlCol="0"/>
          <a:lstStyle/>
          <a:p>
            <a:pPr>
              <a:defRPr/>
            </a:pPr>
            <a:endParaRPr lang="en-US"/>
          </a:p>
        </p:txBody>
      </p:sp>
      <p:sp>
        <p:nvSpPr>
          <p:cNvPr id="7" name="Espace réservé du numéro de diapositive 6"/>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Comparaison">
    <p:spTree>
      <p:nvGrpSpPr>
        <p:cNvPr id="1" name=""/>
        <p:cNvGrpSpPr/>
        <p:nvPr/>
      </p:nvGrpSpPr>
      <p:grpSpPr bwMode="auto">
        <a:xfrm>
          <a:off x="0" y="0"/>
          <a:ext cx="0" cy="0"/>
          <a:chOff x="0" y="0"/>
          <a:chExt cx="0" cy="0"/>
        </a:xfrm>
      </p:grpSpPr>
      <p:sp>
        <p:nvSpPr>
          <p:cNvPr id="12" name="Titre 1"/>
          <p:cNvSpPr>
            <a:spLocks noGrp="1"/>
          </p:cNvSpPr>
          <p:nvPr>
            <p:ph type="title"/>
          </p:nvPr>
        </p:nvSpPr>
        <p:spPr bwMode="auto">
          <a:xfrm>
            <a:off x="581193" y="729657"/>
            <a:ext cx="11029615" cy="988331"/>
          </a:xfrm>
        </p:spPr>
        <p:txBody>
          <a:bodyPr rtlCol="0"/>
          <a:lstStyle/>
          <a:p>
            <a:pPr>
              <a:defRPr/>
            </a:pPr>
            <a:r>
              <a:rPr lang="fr-FR"/>
              <a:t>Modifiez le style du titre</a:t>
            </a:r>
            <a:endParaRPr lang="en-US"/>
          </a:p>
        </p:txBody>
      </p:sp>
      <p:sp>
        <p:nvSpPr>
          <p:cNvPr id="3" name="Espace réservé du texte 2"/>
          <p:cNvSpPr>
            <a:spLocks noGrp="1"/>
          </p:cNvSpPr>
          <p:nvPr>
            <p:ph type="body" idx="1"/>
          </p:nvPr>
        </p:nvSpPr>
        <p:spPr bwMode="auto">
          <a:xfrm>
            <a:off x="581190" y="2250891"/>
            <a:ext cx="5194768"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a:p>
        </p:txBody>
      </p:sp>
      <p:sp>
        <p:nvSpPr>
          <p:cNvPr id="4" name="Espace réservé du contenu 3"/>
          <p:cNvSpPr>
            <a:spLocks noGrp="1"/>
          </p:cNvSpPr>
          <p:nvPr>
            <p:ph sz="half" idx="2"/>
          </p:nvPr>
        </p:nvSpPr>
        <p:spPr bwMode="auto">
          <a:xfrm>
            <a:off x="581193" y="2926051"/>
            <a:ext cx="5194765" cy="2934999"/>
          </a:xfrm>
        </p:spPr>
        <p:txBody>
          <a:bodyPr rtlCol="0" anchor="t">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5" name="Espace réservé du texte 4"/>
          <p:cNvSpPr>
            <a:spLocks noGrp="1"/>
          </p:cNvSpPr>
          <p:nvPr>
            <p:ph type="body" sz="quarter" idx="3"/>
          </p:nvPr>
        </p:nvSpPr>
        <p:spPr bwMode="auto">
          <a:xfrm>
            <a:off x="6416038" y="2250891"/>
            <a:ext cx="5194769" cy="553372"/>
          </a:xfrm>
        </p:spPr>
        <p:txBody>
          <a:bodyPr rtlCol="0" anchor="ctr">
            <a:noAutofit/>
          </a:bodyPr>
          <a:lstStyle>
            <a:lvl1pPr marL="0" marR="0" indent="0" algn="l" defTabSz="457200">
              <a:lnSpc>
                <a:spcPct val="100000"/>
              </a:lnSpc>
              <a:spcBef>
                <a:spcPts val="0"/>
              </a:spcBef>
              <a:spcAft>
                <a:spcPts val="600"/>
              </a:spcAft>
              <a:buClr>
                <a:schemeClr val="accent1"/>
              </a:buClr>
              <a:buSzPct val="92000"/>
              <a:buFont typeface="Wingdings 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a:lnSpc>
                <a:spcPct val="100000"/>
              </a:lnSpc>
              <a:spcBef>
                <a:spcPts val="0"/>
              </a:spcBef>
              <a:spcAft>
                <a:spcPts val="600"/>
              </a:spcAft>
              <a:buClr>
                <a:schemeClr val="accent1"/>
              </a:buClr>
              <a:buSzPct val="92000"/>
              <a:buFont typeface="Wingdings 2"/>
              <a:buNone/>
              <a:defRPr/>
            </a:pPr>
            <a:r>
              <a:rPr lang="fr-FR"/>
              <a:t>Cliquez pour modifier les styles du texte du masque</a:t>
            </a:r>
            <a:endParaRPr/>
          </a:p>
        </p:txBody>
      </p:sp>
      <p:sp>
        <p:nvSpPr>
          <p:cNvPr id="6" name="Espace réservé du contenu 5"/>
          <p:cNvSpPr>
            <a:spLocks noGrp="1"/>
          </p:cNvSpPr>
          <p:nvPr>
            <p:ph sz="quarter" idx="4"/>
          </p:nvPr>
        </p:nvSpPr>
        <p:spPr bwMode="auto">
          <a:xfrm>
            <a:off x="6416037" y="2926051"/>
            <a:ext cx="5194770" cy="2934999"/>
          </a:xfrm>
        </p:spPr>
        <p:txBody>
          <a:bodyPr rtlCol="0" anchor="t">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7" name="Espace réservé de la date 6"/>
          <p:cNvSpPr>
            <a:spLocks noGrp="1"/>
          </p:cNvSpPr>
          <p:nvPr>
            <p:ph type="dt" sz="half" idx="10"/>
          </p:nvPr>
        </p:nvSpPr>
        <p:spPr bwMode="auto"/>
        <p:txBody>
          <a:bodyPr rtlCol="0"/>
          <a:lstStyle/>
          <a:p>
            <a:pPr>
              <a:defRPr/>
            </a:pPr>
            <a:fld id="{035EB5A1-3D50-AFA2-534D-BD45F1E6D743}" type="datetime1">
              <a:rPr lang="fr-FR"/>
              <a:t>18/10/2021</a:t>
            </a:fld>
            <a:endParaRPr lang="en-US"/>
          </a:p>
        </p:txBody>
      </p:sp>
      <p:sp>
        <p:nvSpPr>
          <p:cNvPr id="8" name="Espace réservé du pied de page 7"/>
          <p:cNvSpPr>
            <a:spLocks noGrp="1"/>
          </p:cNvSpPr>
          <p:nvPr>
            <p:ph type="ftr" sz="quarter" idx="11"/>
          </p:nvPr>
        </p:nvSpPr>
        <p:spPr bwMode="auto"/>
        <p:txBody>
          <a:bodyPr rtlCol="0"/>
          <a:lstStyle/>
          <a:p>
            <a:pPr>
              <a:defRPr/>
            </a:pPr>
            <a:endParaRPr lang="en-US"/>
          </a:p>
        </p:txBody>
      </p:sp>
      <p:sp>
        <p:nvSpPr>
          <p:cNvPr id="9" name="Espace réservé du numéro de diapositive 8"/>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uniquement">
    <p:spTree>
      <p:nvGrpSpPr>
        <p:cNvPr id="1" name=""/>
        <p:cNvGrpSpPr/>
        <p:nvPr/>
      </p:nvGrpSpPr>
      <p:grpSpPr bwMode="auto">
        <a:xfrm>
          <a:off x="0" y="0"/>
          <a:ext cx="0" cy="0"/>
          <a:chOff x="0" y="0"/>
          <a:chExt cx="0" cy="0"/>
        </a:xfrm>
      </p:grpSpPr>
      <p:sp>
        <p:nvSpPr>
          <p:cNvPr id="8" name="Titre 1"/>
          <p:cNvSpPr>
            <a:spLocks noGrp="1"/>
          </p:cNvSpPr>
          <p:nvPr>
            <p:ph type="title"/>
          </p:nvPr>
        </p:nvSpPr>
        <p:spPr bwMode="auto">
          <a:xfrm>
            <a:off x="575893" y="729657"/>
            <a:ext cx="11029615" cy="988331"/>
          </a:xfrm>
        </p:spPr>
        <p:txBody>
          <a:bodyPr rtlCol="0"/>
          <a:lstStyle/>
          <a:p>
            <a:pPr>
              <a:defRPr/>
            </a:pPr>
            <a:r>
              <a:rPr lang="fr-FR"/>
              <a:t>Modifiez le style du titre</a:t>
            </a:r>
            <a:endParaRPr lang="en-US"/>
          </a:p>
        </p:txBody>
      </p:sp>
      <p:sp>
        <p:nvSpPr>
          <p:cNvPr id="3" name="Espace réservé de la date 2"/>
          <p:cNvSpPr>
            <a:spLocks noGrp="1"/>
          </p:cNvSpPr>
          <p:nvPr>
            <p:ph type="dt" sz="half" idx="10"/>
          </p:nvPr>
        </p:nvSpPr>
        <p:spPr bwMode="auto"/>
        <p:txBody>
          <a:bodyPr rtlCol="0"/>
          <a:lstStyle/>
          <a:p>
            <a:pPr>
              <a:defRPr/>
            </a:pPr>
            <a:fld id="{CC8CC31C-53BB-DD87-54B5-375478AB8C0B}" type="datetime1">
              <a:rPr lang="fr-FR"/>
              <a:t>18/10/2021</a:t>
            </a:fld>
            <a:endParaRPr lang="en-US"/>
          </a:p>
        </p:txBody>
      </p:sp>
      <p:sp>
        <p:nvSpPr>
          <p:cNvPr id="4" name="Espace réservé du pied de page 3"/>
          <p:cNvSpPr>
            <a:spLocks noGrp="1"/>
          </p:cNvSpPr>
          <p:nvPr>
            <p:ph type="ftr" sz="quarter" idx="11"/>
          </p:nvPr>
        </p:nvSpPr>
        <p:spPr bwMode="auto"/>
        <p:txBody>
          <a:bodyPr rtlCol="0"/>
          <a:lstStyle/>
          <a:p>
            <a:pPr>
              <a:defRPr/>
            </a:pPr>
            <a:endParaRPr lang="en-US"/>
          </a:p>
        </p:txBody>
      </p:sp>
      <p:sp>
        <p:nvSpPr>
          <p:cNvPr id="5" name="Espace réservé du numéro de diapositive 4"/>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Vide">
    <p:spTree>
      <p:nvGrpSpPr>
        <p:cNvPr id="1" name=""/>
        <p:cNvGrpSpPr/>
        <p:nvPr/>
      </p:nvGrpSpPr>
      <p:grpSpPr bwMode="auto">
        <a:xfrm>
          <a:off x="0" y="0"/>
          <a:ext cx="0" cy="0"/>
          <a:chOff x="0" y="0"/>
          <a:chExt cx="0" cy="0"/>
        </a:xfrm>
      </p:grpSpPr>
      <p:sp>
        <p:nvSpPr>
          <p:cNvPr id="2" name="Espace réservé de la date 1"/>
          <p:cNvSpPr>
            <a:spLocks noGrp="1"/>
          </p:cNvSpPr>
          <p:nvPr>
            <p:ph type="dt" sz="half" idx="10"/>
          </p:nvPr>
        </p:nvSpPr>
        <p:spPr bwMode="auto"/>
        <p:txBody>
          <a:bodyPr rtlCol="0"/>
          <a:lstStyle/>
          <a:p>
            <a:pPr>
              <a:defRPr/>
            </a:pPr>
            <a:fld id="{9525A67A-E50B-B24D-9E02-43336F674995}" type="datetime1">
              <a:rPr lang="fr-FR"/>
              <a:t>18/10/2021</a:t>
            </a:fld>
            <a:endParaRPr lang="en-US"/>
          </a:p>
        </p:txBody>
      </p:sp>
      <p:sp>
        <p:nvSpPr>
          <p:cNvPr id="3" name="Espace réservé du pied de page 2"/>
          <p:cNvSpPr>
            <a:spLocks noGrp="1"/>
          </p:cNvSpPr>
          <p:nvPr>
            <p:ph type="ftr" sz="quarter" idx="11"/>
          </p:nvPr>
        </p:nvSpPr>
        <p:spPr bwMode="auto"/>
        <p:txBody>
          <a:bodyPr rtlCol="0"/>
          <a:lstStyle/>
          <a:p>
            <a:pPr>
              <a:defRPr/>
            </a:pPr>
            <a:endParaRPr lang="en-US"/>
          </a:p>
        </p:txBody>
      </p:sp>
      <p:sp>
        <p:nvSpPr>
          <p:cNvPr id="4" name="Espace réservé du numéro de diapositive 3"/>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 avec légende">
    <p:spTree>
      <p:nvGrpSpPr>
        <p:cNvPr id="1" name=""/>
        <p:cNvGrpSpPr/>
        <p:nvPr/>
      </p:nvGrpSpPr>
      <p:grpSpPr bwMode="auto">
        <a:xfrm>
          <a:off x="0" y="0"/>
          <a:ext cx="0" cy="0"/>
          <a:chOff x="0" y="0"/>
          <a:chExt cx="0" cy="0"/>
        </a:xfrm>
      </p:grpSpPr>
      <p:sp>
        <p:nvSpPr>
          <p:cNvPr id="9" name="Rectangle 8"/>
          <p:cNvSpPr>
            <a:spLocks noChangeAspect="1"/>
          </p:cNvSpPr>
          <p:nvPr/>
        </p:nvSpPr>
        <p:spPr bwMode="auto">
          <a:xfrm>
            <a:off x="447816" y="601200"/>
            <a:ext cx="3682722" cy="581547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bwMode="auto">
          <a:xfrm>
            <a:off x="767856" y="933449"/>
            <a:ext cx="3031851" cy="1722418"/>
          </a:xfrm>
        </p:spPr>
        <p:txBody>
          <a:bodyPr rtlCol="0" anchor="b">
            <a:normAutofit/>
          </a:bodyPr>
          <a:lstStyle>
            <a:lvl1pPr algn="l">
              <a:defRPr sz="2400" b="0">
                <a:solidFill>
                  <a:srgbClr val="FFFFFF"/>
                </a:solidFill>
              </a:defRPr>
            </a:lvl1pPr>
          </a:lstStyle>
          <a:p>
            <a:pPr>
              <a:defRPr/>
            </a:pPr>
            <a:r>
              <a:rPr lang="fr-FR"/>
              <a:t>Modifiez le style du titre</a:t>
            </a:r>
            <a:endParaRPr lang="en-US"/>
          </a:p>
        </p:txBody>
      </p:sp>
      <p:sp>
        <p:nvSpPr>
          <p:cNvPr id="3" name="Espace réservé du contenu 2"/>
          <p:cNvSpPr>
            <a:spLocks noGrp="1"/>
          </p:cNvSpPr>
          <p:nvPr>
            <p:ph idx="1"/>
          </p:nvPr>
        </p:nvSpPr>
        <p:spPr bwMode="auto">
          <a:xfrm>
            <a:off x="4900927" y="1179828"/>
            <a:ext cx="6650991" cy="4658215"/>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en-US"/>
          </a:p>
        </p:txBody>
      </p:sp>
      <p:sp>
        <p:nvSpPr>
          <p:cNvPr id="4" name="Espace réservé du texte 3"/>
          <p:cNvSpPr>
            <a:spLocks noGrp="1"/>
          </p:cNvSpPr>
          <p:nvPr>
            <p:ph type="body" sz="half" idx="2"/>
          </p:nvPr>
        </p:nvSpPr>
        <p:spPr bwMode="auto">
          <a:xfrm>
            <a:off x="767856" y="2836653"/>
            <a:ext cx="3031851"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fr-FR"/>
              <a:t>Cliquez pour modifier les styles du texte du masque</a:t>
            </a:r>
            <a:endParaRPr/>
          </a:p>
        </p:txBody>
      </p:sp>
      <p:sp>
        <p:nvSpPr>
          <p:cNvPr id="8" name="Espace réservé de la date 7"/>
          <p:cNvSpPr>
            <a:spLocks noGrp="1"/>
          </p:cNvSpPr>
          <p:nvPr>
            <p:ph type="dt" sz="half" idx="10"/>
          </p:nvPr>
        </p:nvSpPr>
        <p:spPr bwMode="auto">
          <a:xfrm>
            <a:off x="7605950" y="6456915"/>
            <a:ext cx="2844797" cy="365124"/>
          </a:xfrm>
        </p:spPr>
        <p:txBody>
          <a:bodyPr rtlCol="0"/>
          <a:lstStyle/>
          <a:p>
            <a:pPr>
              <a:defRPr/>
            </a:pPr>
            <a:fld id="{3DDF2C51-3DE7-C5B8-445D-517093C43F13}" type="datetime1">
              <a:rPr lang="fr-FR"/>
              <a:t>18/10/2021</a:t>
            </a:fld>
            <a:endParaRPr lang="en-US"/>
          </a:p>
        </p:txBody>
      </p:sp>
      <p:sp>
        <p:nvSpPr>
          <p:cNvPr id="10" name="Espace réservé du pied de page 9"/>
          <p:cNvSpPr>
            <a:spLocks noGrp="1"/>
          </p:cNvSpPr>
          <p:nvPr>
            <p:ph type="ftr" sz="quarter" idx="11"/>
          </p:nvPr>
        </p:nvSpPr>
        <p:spPr bwMode="auto">
          <a:xfrm>
            <a:off x="581191" y="6452589"/>
            <a:ext cx="6917209" cy="365124"/>
          </a:xfrm>
        </p:spPr>
        <p:txBody>
          <a:bodyPr rtlCol="0"/>
          <a:lstStyle/>
          <a:p>
            <a:pPr>
              <a:defRPr/>
            </a:pPr>
            <a:endParaRPr lang="en-US"/>
          </a:p>
        </p:txBody>
      </p:sp>
      <p:sp>
        <p:nvSpPr>
          <p:cNvPr id="11" name="Espace réservé du numéro de diapositive 10"/>
          <p:cNvSpPr>
            <a:spLocks noGrp="1"/>
          </p:cNvSpPr>
          <p:nvPr>
            <p:ph type="sldNum" sz="quarter" idx="12"/>
          </p:nvPr>
        </p:nvSpPr>
        <p:spPr bwMode="auto">
          <a:xfrm>
            <a:off x="10558299" y="6456915"/>
            <a:ext cx="1052509" cy="365124"/>
          </a:xfrm>
        </p:spPr>
        <p:txBody>
          <a:bodyPr rtlCol="0"/>
          <a:lstStyle/>
          <a:p>
            <a:pPr>
              <a:defRPr/>
            </a:pPr>
            <a:fld id="{3A98EE3D-8CD1-4C3F-BD1C-C98C9596463C}" type="slidenum">
              <a:rPr lang="en-US"/>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 avec légende">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a:off x="581193" y="4693388"/>
            <a:ext cx="11029615" cy="566737"/>
          </a:xfrm>
        </p:spPr>
        <p:txBody>
          <a:bodyPr rtlCol="0" anchor="b">
            <a:normAutofit/>
          </a:bodyPr>
          <a:lstStyle>
            <a:lvl1pPr algn="l">
              <a:defRPr sz="2400" b="0">
                <a:solidFill>
                  <a:schemeClr val="tx1">
                    <a:lumMod val="75000"/>
                    <a:lumOff val="25000"/>
                  </a:schemeClr>
                </a:solidFill>
              </a:defRPr>
            </a:lvl1pPr>
          </a:lstStyle>
          <a:p>
            <a:pPr>
              <a:defRPr/>
            </a:pPr>
            <a:r>
              <a:rPr lang="fr-FR"/>
              <a:t>Modifiez le style du titre</a:t>
            </a:r>
            <a:endParaRPr lang="en-US"/>
          </a:p>
        </p:txBody>
      </p:sp>
      <p:sp>
        <p:nvSpPr>
          <p:cNvPr id="3" name="Espace réservé d’image 2"/>
          <p:cNvSpPr>
            <a:spLocks noGrp="1" noChangeAspect="1"/>
          </p:cNvSpPr>
          <p:nvPr>
            <p:ph type="pic" idx="1"/>
          </p:nvPr>
        </p:nvSpPr>
        <p:spPr bwMode="auto">
          <a:xfrm>
            <a:off x="447816" y="641349"/>
            <a:ext cx="11290858" cy="3651248"/>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fr-FR"/>
              <a:t>Cliquez sur l'icône pour ajouter une image</a:t>
            </a:r>
            <a:endParaRPr lang="en-US"/>
          </a:p>
        </p:txBody>
      </p:sp>
      <p:sp>
        <p:nvSpPr>
          <p:cNvPr id="4" name="Espace réservé du texte 3"/>
          <p:cNvSpPr>
            <a:spLocks noGrp="1"/>
          </p:cNvSpPr>
          <p:nvPr>
            <p:ph type="body" sz="half" idx="2"/>
          </p:nvPr>
        </p:nvSpPr>
        <p:spPr bwMode="auto">
          <a:xfrm>
            <a:off x="581191" y="5260126"/>
            <a:ext cx="11029616" cy="998147"/>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fr-FR"/>
              <a:t>Cliquez pour modifier les styles du texte du masque</a:t>
            </a:r>
            <a:endParaRPr/>
          </a:p>
        </p:txBody>
      </p:sp>
      <p:sp>
        <p:nvSpPr>
          <p:cNvPr id="5" name="Espace réservé de la date 4"/>
          <p:cNvSpPr>
            <a:spLocks noGrp="1"/>
          </p:cNvSpPr>
          <p:nvPr>
            <p:ph type="dt" sz="half" idx="10"/>
          </p:nvPr>
        </p:nvSpPr>
        <p:spPr bwMode="auto"/>
        <p:txBody>
          <a:bodyPr rtlCol="0"/>
          <a:lstStyle/>
          <a:p>
            <a:pPr>
              <a:defRPr/>
            </a:pPr>
            <a:fld id="{559D6A8C-9122-2BBC-4699-05FA68E8E84D}" type="datetime1">
              <a:rPr lang="fr-FR"/>
              <a:t>18/10/2021</a:t>
            </a:fld>
            <a:endParaRPr lang="en-US"/>
          </a:p>
        </p:txBody>
      </p:sp>
      <p:sp>
        <p:nvSpPr>
          <p:cNvPr id="6" name="Espace réservé du pied de page 5"/>
          <p:cNvSpPr>
            <a:spLocks noGrp="1"/>
          </p:cNvSpPr>
          <p:nvPr>
            <p:ph type="ftr" sz="quarter" idx="11"/>
          </p:nvPr>
        </p:nvSpPr>
        <p:spPr bwMode="auto"/>
        <p:txBody>
          <a:bodyPr rtlCol="0"/>
          <a:lstStyle/>
          <a:p>
            <a:pPr algn="l">
              <a:defRPr/>
            </a:pPr>
            <a:endParaRPr lang="en-US"/>
          </a:p>
        </p:txBody>
      </p:sp>
      <p:sp>
        <p:nvSpPr>
          <p:cNvPr id="7" name="Espace réservé du numéro de diapositive 6"/>
          <p:cNvSpPr>
            <a:spLocks noGrp="1"/>
          </p:cNvSpPr>
          <p:nvPr>
            <p:ph type="sldNum" sz="quarter" idx="12"/>
          </p:nvPr>
        </p:nvSpPr>
        <p:spPr bwMode="auto"/>
        <p:txBody>
          <a:bodyPr rtlCol="0"/>
          <a:lstStyle/>
          <a:p>
            <a:pPr>
              <a:defRPr/>
            </a:pPr>
            <a:fld id="{3A98EE3D-8CD1-4C3F-BD1C-C98C9596463C}" type="slidenum">
              <a:rPr lang="en-US"/>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Espace réservé au titre 1"/>
          <p:cNvSpPr>
            <a:spLocks noGrp="1"/>
          </p:cNvSpPr>
          <p:nvPr>
            <p:ph type="title"/>
          </p:nvPr>
        </p:nvSpPr>
        <p:spPr bwMode="auto">
          <a:xfrm>
            <a:off x="581191" y="705122"/>
            <a:ext cx="11029615" cy="1189553"/>
          </a:xfrm>
          <a:prstGeom prst="rect">
            <a:avLst/>
          </a:prstGeom>
        </p:spPr>
        <p:txBody>
          <a:bodyPr vert="horz" lIns="91440" tIns="45720" rIns="91440" bIns="45720" rtlCol="0" anchor="b">
            <a:normAutofit/>
          </a:bodyPr>
          <a:lstStyle/>
          <a:p>
            <a:pPr>
              <a:defRPr/>
            </a:pPr>
            <a:r>
              <a:rPr lang="fr"/>
              <a:t>Modifiez le style du titre</a:t>
            </a:r>
            <a:endParaRPr lang="en-US"/>
          </a:p>
        </p:txBody>
      </p:sp>
      <p:sp>
        <p:nvSpPr>
          <p:cNvPr id="3" name="Espace réservé du texte 2"/>
          <p:cNvSpPr>
            <a:spLocks noGrp="1"/>
          </p:cNvSpPr>
          <p:nvPr>
            <p:ph type="body" idx="1"/>
          </p:nvPr>
        </p:nvSpPr>
        <p:spPr bwMode="auto">
          <a:xfrm>
            <a:off x="581191" y="2336001"/>
            <a:ext cx="11029615" cy="3652047"/>
          </a:xfrm>
          <a:prstGeom prst="rect">
            <a:avLst/>
          </a:prstGeom>
        </p:spPr>
        <p:txBody>
          <a:bodyPr vert="horz" lIns="91440" tIns="45720" rIns="91440" bIns="45720" rtlCol="0" anchor="ctr">
            <a:normAutofit/>
          </a:bodyPr>
          <a:lstStyle/>
          <a:p>
            <a:pPr lvl="0">
              <a:defRPr/>
            </a:pPr>
            <a:r>
              <a:rPr lang="fr"/>
              <a:t>Modifiez les styles du texte du masque</a:t>
            </a:r>
            <a:endParaRPr/>
          </a:p>
          <a:p>
            <a:pPr lvl="1">
              <a:defRPr/>
            </a:pPr>
            <a:r>
              <a:rPr lang="fr"/>
              <a:t>Deuxième niveau</a:t>
            </a:r>
            <a:endParaRPr/>
          </a:p>
          <a:p>
            <a:pPr lvl="2">
              <a:defRPr/>
            </a:pPr>
            <a:r>
              <a:rPr lang="fr"/>
              <a:t>Troisième niveau</a:t>
            </a:r>
            <a:endParaRPr/>
          </a:p>
          <a:p>
            <a:pPr lvl="3">
              <a:defRPr/>
            </a:pPr>
            <a:r>
              <a:rPr lang="fr"/>
              <a:t>Quatrième niveau</a:t>
            </a:r>
            <a:endParaRPr/>
          </a:p>
          <a:p>
            <a:pPr lvl="4">
              <a:defRPr/>
            </a:pPr>
            <a:r>
              <a:rPr lang="fr"/>
              <a:t>Cinquième niveau</a:t>
            </a:r>
            <a:endParaRPr lang="en-US"/>
          </a:p>
        </p:txBody>
      </p:sp>
      <p:sp>
        <p:nvSpPr>
          <p:cNvPr id="4" name="Espace réservé de la date 3"/>
          <p:cNvSpPr>
            <a:spLocks noGrp="1"/>
          </p:cNvSpPr>
          <p:nvPr>
            <p:ph type="dt" sz="half" idx="2"/>
          </p:nvPr>
        </p:nvSpPr>
        <p:spPr bwMode="auto">
          <a:xfrm>
            <a:off x="7605950" y="6423913"/>
            <a:ext cx="2844797" cy="365124"/>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a:defRPr/>
            </a:pPr>
            <a:fld id="{6494E0C3-A56C-F92E-4D2C-EAA2A8F9013C}" type="datetime1">
              <a:rPr lang="fr-FR"/>
              <a:t>18/10/2021</a:t>
            </a:fld>
            <a:endParaRPr lang="en-US"/>
          </a:p>
        </p:txBody>
      </p:sp>
      <p:sp>
        <p:nvSpPr>
          <p:cNvPr id="5" name="Espace réservé du pied de page 4"/>
          <p:cNvSpPr>
            <a:spLocks noGrp="1"/>
          </p:cNvSpPr>
          <p:nvPr>
            <p:ph type="ftr" sz="quarter" idx="3"/>
          </p:nvPr>
        </p:nvSpPr>
        <p:spPr bwMode="auto">
          <a:xfrm>
            <a:off x="581191" y="6423913"/>
            <a:ext cx="6917209" cy="365124"/>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a:defRPr/>
            </a:pPr>
            <a:endParaRPr lang="en-US"/>
          </a:p>
        </p:txBody>
      </p:sp>
      <p:sp>
        <p:nvSpPr>
          <p:cNvPr id="6" name="Espace réservé du numéro de diapositive 5"/>
          <p:cNvSpPr>
            <a:spLocks noGrp="1"/>
          </p:cNvSpPr>
          <p:nvPr>
            <p:ph type="sldNum" sz="quarter" idx="4"/>
          </p:nvPr>
        </p:nvSpPr>
        <p:spPr bwMode="auto">
          <a:xfrm>
            <a:off x="10558299" y="6423913"/>
            <a:ext cx="1052509" cy="365124"/>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a:defRPr/>
            </a:pPr>
            <a:fld id="{3A98EE3D-8CD1-4C3F-BD1C-C98C9596463C}" type="slidenum">
              <a:rPr lang="en-US"/>
              <a:t>‹N°›</a:t>
            </a:fld>
            <a:endParaRPr lang="en-US"/>
          </a:p>
        </p:txBody>
      </p:sp>
      <p:sp>
        <p:nvSpPr>
          <p:cNvPr id="9" name="Rectangle 8"/>
          <p:cNvSpPr/>
          <p:nvPr/>
        </p:nvSpPr>
        <p:spPr bwMode="auto">
          <a:xfrm>
            <a:off x="446533" y="457200"/>
            <a:ext cx="3703320" cy="9499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auto">
          <a:xfrm>
            <a:off x="8042146" y="453642"/>
            <a:ext cx="3703320" cy="98553"/>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auto">
          <a:xfrm>
            <a:off x="4241829"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457200">
        <a:lnSpc>
          <a:spcPct val="100000"/>
        </a:lnSpc>
        <a:spcBef>
          <a:spcPts val="0"/>
        </a:spcBef>
        <a:buNone/>
        <a:defRPr sz="2800" b="0" cap="all">
          <a:solidFill>
            <a:schemeClr val="tx1">
              <a:lumMod val="75000"/>
              <a:lumOff val="25000"/>
            </a:schemeClr>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p:titleStyle>
    <p:body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p:bodyStyle>
    <p:other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personne, extérieur, signe&#10;&#10;Description générée automatiquement">
            <a:extLst>
              <a:ext uri="{FF2B5EF4-FFF2-40B4-BE49-F238E27FC236}">
                <a16:creationId xmlns:a16="http://schemas.microsoft.com/office/drawing/2014/main" id="{E76B660F-6709-47B2-93D6-2740558A138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p:spPr>
      </p:pic>
      <p:sp>
        <p:nvSpPr>
          <p:cNvPr id="2" name="Espace réservé de la date 1" hidden="1">
            <a:extLst>
              <a:ext uri="{FF2B5EF4-FFF2-40B4-BE49-F238E27FC236}">
                <a16:creationId xmlns:a16="http://schemas.microsoft.com/office/drawing/2014/main" id="{1EF875DC-0746-46D1-AA73-C9E572A540B0}"/>
              </a:ext>
            </a:extLst>
          </p:cNvPr>
          <p:cNvSpPr>
            <a:spLocks noGrp="1"/>
          </p:cNvSpPr>
          <p:nvPr>
            <p:ph type="dt" sz="half" idx="10"/>
          </p:nvPr>
        </p:nvSpPr>
        <p:spPr/>
        <p:txBody>
          <a:bodyPr/>
          <a:lstStyle/>
          <a:p>
            <a:pPr>
              <a:spcAft>
                <a:spcPts val="600"/>
              </a:spcAft>
              <a:defRPr/>
            </a:pPr>
            <a:fld id="{9525A67A-E50B-B24D-9E02-43336F674995}" type="datetime1">
              <a:rPr lang="fr-FR" smtClean="0"/>
              <a:pPr>
                <a:spcAft>
                  <a:spcPts val="600"/>
                </a:spcAft>
                <a:defRPr/>
              </a:pPr>
              <a:t>18/10/2021</a:t>
            </a:fld>
            <a:endParaRPr lang="en-US"/>
          </a:p>
        </p:txBody>
      </p:sp>
    </p:spTree>
    <p:extLst>
      <p:ext uri="{BB962C8B-B14F-4D97-AF65-F5344CB8AC3E}">
        <p14:creationId xmlns:p14="http://schemas.microsoft.com/office/powerpoint/2010/main" val="3858283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6DFDF-7848-514D-B6E9-12CDCC35AEF3}"/>
              </a:ext>
            </a:extLst>
          </p:cNvPr>
          <p:cNvSpPr>
            <a:spLocks noGrp="1"/>
          </p:cNvSpPr>
          <p:nvPr>
            <p:ph type="title"/>
          </p:nvPr>
        </p:nvSpPr>
        <p:spPr>
          <a:xfrm>
            <a:off x="407368" y="331829"/>
            <a:ext cx="11029615" cy="1188720"/>
          </a:xfrm>
        </p:spPr>
        <p:txBody>
          <a:bodyPr/>
          <a:lstStyle/>
          <a:p>
            <a:r>
              <a:rPr lang="fr-FR" dirty="0"/>
              <a:t>Récapitulatif des fonctions </a:t>
            </a:r>
          </a:p>
        </p:txBody>
      </p:sp>
      <p:sp>
        <p:nvSpPr>
          <p:cNvPr id="3" name="Espace réservé du contenu 2">
            <a:extLst>
              <a:ext uri="{FF2B5EF4-FFF2-40B4-BE49-F238E27FC236}">
                <a16:creationId xmlns:a16="http://schemas.microsoft.com/office/drawing/2014/main" id="{622EC0F3-FC30-4240-933C-B60CAA41CE91}"/>
              </a:ext>
            </a:extLst>
          </p:cNvPr>
          <p:cNvSpPr>
            <a:spLocks noGrp="1"/>
          </p:cNvSpPr>
          <p:nvPr>
            <p:ph idx="1"/>
          </p:nvPr>
        </p:nvSpPr>
        <p:spPr>
          <a:xfrm>
            <a:off x="839416" y="1611757"/>
            <a:ext cx="6090873" cy="3634485"/>
          </a:xfrm>
        </p:spPr>
        <p:txBody>
          <a:bodyPr/>
          <a:lstStyle/>
          <a:p>
            <a:pPr marL="0" indent="0">
              <a:buNone/>
            </a:pPr>
            <a:r>
              <a:rPr lang="fr-FR" sz="1800" dirty="0" err="1"/>
              <a:t>WavCom</a:t>
            </a:r>
            <a:r>
              <a:rPr lang="fr-FR" dirty="0"/>
              <a:t> </a:t>
            </a:r>
          </a:p>
          <a:p>
            <a:pPr>
              <a:buFont typeface="Wingdings" pitchFamily="2" charset="2"/>
              <a:buChar char="Ø"/>
            </a:pPr>
            <a:r>
              <a:rPr lang="fr-FR" dirty="0"/>
              <a:t>Login utilisateur </a:t>
            </a:r>
          </a:p>
          <a:p>
            <a:pPr>
              <a:buFont typeface="Wingdings" pitchFamily="2" charset="2"/>
              <a:buChar char="Ø"/>
            </a:pPr>
            <a:r>
              <a:rPr lang="fr-FR" dirty="0"/>
              <a:t>Discussion instantanée entre client et </a:t>
            </a:r>
            <a:r>
              <a:rPr lang="fr-FR" dirty="0" err="1"/>
              <a:t>Waview</a:t>
            </a:r>
            <a:r>
              <a:rPr lang="fr-FR" dirty="0"/>
              <a:t> </a:t>
            </a:r>
          </a:p>
          <a:p>
            <a:pPr>
              <a:buFont typeface="Wingdings" pitchFamily="2" charset="2"/>
              <a:buChar char="Ø"/>
            </a:pPr>
            <a:r>
              <a:rPr lang="fr-FR" dirty="0"/>
              <a:t>Envoi de documents (contrats, devis, factures) de </a:t>
            </a:r>
            <a:r>
              <a:rPr lang="fr-FR" dirty="0" err="1"/>
              <a:t>Waview</a:t>
            </a:r>
            <a:r>
              <a:rPr lang="fr-FR" dirty="0"/>
              <a:t> au client </a:t>
            </a:r>
          </a:p>
          <a:p>
            <a:pPr>
              <a:buFont typeface="Wingdings" pitchFamily="2" charset="2"/>
              <a:buChar char="Ø"/>
            </a:pPr>
            <a:r>
              <a:rPr lang="fr-FR" dirty="0"/>
              <a:t>Signature électronique des documents (validation de document) </a:t>
            </a:r>
          </a:p>
          <a:p>
            <a:pPr>
              <a:buFont typeface="Wingdings" pitchFamily="2" charset="2"/>
              <a:buChar char="Ø"/>
            </a:pPr>
            <a:r>
              <a:rPr lang="fr-FR" dirty="0"/>
              <a:t>Gestion des dates de tournages </a:t>
            </a:r>
          </a:p>
          <a:p>
            <a:pPr>
              <a:buFont typeface="Wingdings" pitchFamily="2" charset="2"/>
              <a:buChar char="Ø"/>
            </a:pPr>
            <a:r>
              <a:rPr lang="fr-FR" dirty="0"/>
              <a:t>Approbation des dates </a:t>
            </a:r>
          </a:p>
          <a:p>
            <a:endParaRPr lang="fr-FR" dirty="0"/>
          </a:p>
        </p:txBody>
      </p:sp>
      <p:sp>
        <p:nvSpPr>
          <p:cNvPr id="4" name="Espace réservé de la date 3">
            <a:extLst>
              <a:ext uri="{FF2B5EF4-FFF2-40B4-BE49-F238E27FC236}">
                <a16:creationId xmlns:a16="http://schemas.microsoft.com/office/drawing/2014/main" id="{1486B727-5C96-B74D-9BF4-5F1AE6315C25}"/>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
        <p:nvSpPr>
          <p:cNvPr id="6" name="Espace réservé du contenu 2">
            <a:extLst>
              <a:ext uri="{FF2B5EF4-FFF2-40B4-BE49-F238E27FC236}">
                <a16:creationId xmlns:a16="http://schemas.microsoft.com/office/drawing/2014/main" id="{A37B9F4B-7469-4043-91D8-4E5E5B97EFF4}"/>
              </a:ext>
            </a:extLst>
          </p:cNvPr>
          <p:cNvSpPr txBox="1">
            <a:spLocks/>
          </p:cNvSpPr>
          <p:nvPr/>
        </p:nvSpPr>
        <p:spPr bwMode="auto">
          <a:xfrm>
            <a:off x="5922175" y="3933039"/>
            <a:ext cx="6090873" cy="2493496"/>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None/>
            </a:pPr>
            <a:r>
              <a:rPr lang="fr-FR" sz="1800" dirty="0" err="1"/>
              <a:t>WavMap</a:t>
            </a:r>
            <a:r>
              <a:rPr lang="fr-FR" dirty="0"/>
              <a:t> </a:t>
            </a:r>
          </a:p>
          <a:p>
            <a:pPr>
              <a:buFont typeface="Wingdings" pitchFamily="2" charset="2"/>
              <a:buChar char="Ø"/>
            </a:pPr>
            <a:r>
              <a:rPr lang="fr-FR" dirty="0"/>
              <a:t>Retour des résultats en fonction des critères de recherche </a:t>
            </a:r>
          </a:p>
          <a:p>
            <a:pPr>
              <a:buFont typeface="Wingdings" pitchFamily="2" charset="2"/>
              <a:buChar char="Ø"/>
            </a:pPr>
            <a:r>
              <a:rPr lang="fr-FR" dirty="0"/>
              <a:t>Affichage des lieux sur la carte </a:t>
            </a:r>
          </a:p>
          <a:p>
            <a:pPr>
              <a:buFont typeface="Wingdings" pitchFamily="2" charset="2"/>
              <a:buChar char="Ø"/>
            </a:pPr>
            <a:r>
              <a:rPr lang="fr-FR" dirty="0"/>
              <a:t>Proposition des lieux pour un projet </a:t>
            </a:r>
          </a:p>
          <a:p>
            <a:pPr>
              <a:buFont typeface="Wingdings" pitchFamily="2" charset="2"/>
              <a:buChar char="Ø"/>
            </a:pPr>
            <a:r>
              <a:rPr lang="fr-FR" dirty="0"/>
              <a:t>Ajout de lieux par la communauté </a:t>
            </a:r>
          </a:p>
        </p:txBody>
      </p:sp>
    </p:spTree>
    <p:extLst>
      <p:ext uri="{BB962C8B-B14F-4D97-AF65-F5344CB8AC3E}">
        <p14:creationId xmlns:p14="http://schemas.microsoft.com/office/powerpoint/2010/main" val="1388975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9E704D-90B4-6744-9AE0-445E9B894658}"/>
              </a:ext>
            </a:extLst>
          </p:cNvPr>
          <p:cNvSpPr>
            <a:spLocks noGrp="1"/>
          </p:cNvSpPr>
          <p:nvPr>
            <p:ph type="title"/>
          </p:nvPr>
        </p:nvSpPr>
        <p:spPr/>
        <p:txBody>
          <a:bodyPr/>
          <a:lstStyle/>
          <a:p>
            <a:r>
              <a:rPr lang="fr-FR" dirty="0"/>
              <a:t>Coût et prix </a:t>
            </a:r>
          </a:p>
        </p:txBody>
      </p:sp>
      <p:sp>
        <p:nvSpPr>
          <p:cNvPr id="4" name="Espace réservé de la date 3">
            <a:extLst>
              <a:ext uri="{FF2B5EF4-FFF2-40B4-BE49-F238E27FC236}">
                <a16:creationId xmlns:a16="http://schemas.microsoft.com/office/drawing/2014/main" id="{25F19E52-05C4-8444-B06E-821A4D48E682}"/>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2050" name="Picture 2" descr="Tchat celibataire gratuit et sérieux">
            <a:extLst>
              <a:ext uri="{FF2B5EF4-FFF2-40B4-BE49-F238E27FC236}">
                <a16:creationId xmlns:a16="http://schemas.microsoft.com/office/drawing/2014/main" id="{FD9E2B7C-C5E5-5C4F-820B-683AB19170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73475" y="2341563"/>
            <a:ext cx="4845049"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19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10AE51-6DA5-0D41-A5D1-16BD3A66C242}"/>
              </a:ext>
            </a:extLst>
          </p:cNvPr>
          <p:cNvSpPr>
            <a:spLocks noGrp="1"/>
          </p:cNvSpPr>
          <p:nvPr>
            <p:ph type="title"/>
          </p:nvPr>
        </p:nvSpPr>
        <p:spPr>
          <a:xfrm>
            <a:off x="551384" y="1124744"/>
            <a:ext cx="4290673" cy="1188720"/>
          </a:xfrm>
        </p:spPr>
        <p:txBody>
          <a:bodyPr/>
          <a:lstStyle/>
          <a:p>
            <a:r>
              <a:rPr lang="fr-FR" dirty="0"/>
              <a:t>Priorités liées aux fonctionnalités </a:t>
            </a:r>
          </a:p>
        </p:txBody>
      </p:sp>
      <p:sp>
        <p:nvSpPr>
          <p:cNvPr id="4" name="Espace réservé de la date 3">
            <a:extLst>
              <a:ext uri="{FF2B5EF4-FFF2-40B4-BE49-F238E27FC236}">
                <a16:creationId xmlns:a16="http://schemas.microsoft.com/office/drawing/2014/main" id="{1D616C86-EDC2-324E-ABE0-1B00A2B3B395}"/>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14" name="Espace réservé du contenu 13">
            <a:extLst>
              <a:ext uri="{FF2B5EF4-FFF2-40B4-BE49-F238E27FC236}">
                <a16:creationId xmlns:a16="http://schemas.microsoft.com/office/drawing/2014/main" id="{71DBB415-2229-D84D-A0C1-DBCEB75EC873}"/>
              </a:ext>
            </a:extLst>
          </p:cNvPr>
          <p:cNvPicPr>
            <a:picLocks noGrp="1" noChangeAspect="1"/>
          </p:cNvPicPr>
          <p:nvPr>
            <p:ph idx="1"/>
          </p:nvPr>
        </p:nvPicPr>
        <p:blipFill>
          <a:blip r:embed="rId2"/>
          <a:stretch>
            <a:fillRect/>
          </a:stretch>
        </p:blipFill>
        <p:spPr>
          <a:xfrm>
            <a:off x="5159896" y="977097"/>
            <a:ext cx="6693189" cy="5446816"/>
          </a:xfrm>
          <a:prstGeom prst="rect">
            <a:avLst/>
          </a:prstGeom>
        </p:spPr>
      </p:pic>
    </p:spTree>
    <p:extLst>
      <p:ext uri="{BB962C8B-B14F-4D97-AF65-F5344CB8AC3E}">
        <p14:creationId xmlns:p14="http://schemas.microsoft.com/office/powerpoint/2010/main" val="603346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EE0BCB-D344-3344-85BB-56970BDC2BF8}"/>
              </a:ext>
            </a:extLst>
          </p:cNvPr>
          <p:cNvSpPr>
            <a:spLocks noGrp="1"/>
          </p:cNvSpPr>
          <p:nvPr>
            <p:ph type="title"/>
          </p:nvPr>
        </p:nvSpPr>
        <p:spPr/>
        <p:txBody>
          <a:bodyPr/>
          <a:lstStyle/>
          <a:p>
            <a:r>
              <a:rPr lang="fr-FR" dirty="0"/>
              <a:t>MAQUETTE </a:t>
            </a:r>
          </a:p>
        </p:txBody>
      </p:sp>
      <p:pic>
        <p:nvPicPr>
          <p:cNvPr id="5" name="Espace réservé du contenu 4">
            <a:extLst>
              <a:ext uri="{FF2B5EF4-FFF2-40B4-BE49-F238E27FC236}">
                <a16:creationId xmlns:a16="http://schemas.microsoft.com/office/drawing/2014/main" id="{F629D4BB-DC91-EB49-B54C-C3238BFC8918}"/>
              </a:ext>
            </a:extLst>
          </p:cNvPr>
          <p:cNvPicPr>
            <a:picLocks noGrp="1" noChangeAspect="1"/>
          </p:cNvPicPr>
          <p:nvPr>
            <p:ph idx="1"/>
          </p:nvPr>
        </p:nvPicPr>
        <p:blipFill>
          <a:blip r:embed="rId2"/>
          <a:stretch>
            <a:fillRect/>
          </a:stretch>
        </p:blipFill>
        <p:spPr>
          <a:xfrm>
            <a:off x="407368" y="2060845"/>
            <a:ext cx="5055703" cy="3633787"/>
          </a:xfrm>
          <a:prstGeom prst="rect">
            <a:avLst/>
          </a:prstGeom>
        </p:spPr>
      </p:pic>
      <p:sp>
        <p:nvSpPr>
          <p:cNvPr id="4" name="Espace réservé de la date 3">
            <a:extLst>
              <a:ext uri="{FF2B5EF4-FFF2-40B4-BE49-F238E27FC236}">
                <a16:creationId xmlns:a16="http://schemas.microsoft.com/office/drawing/2014/main" id="{74EEFB87-F10C-0F40-8D8A-51EF92720157}"/>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6" name="Image 5">
            <a:extLst>
              <a:ext uri="{FF2B5EF4-FFF2-40B4-BE49-F238E27FC236}">
                <a16:creationId xmlns:a16="http://schemas.microsoft.com/office/drawing/2014/main" id="{C45962C2-9E20-034E-88A6-48E66028EA6E}"/>
              </a:ext>
            </a:extLst>
          </p:cNvPr>
          <p:cNvPicPr>
            <a:picLocks noChangeAspect="1"/>
          </p:cNvPicPr>
          <p:nvPr/>
        </p:nvPicPr>
        <p:blipFill>
          <a:blip r:embed="rId3"/>
          <a:stretch>
            <a:fillRect/>
          </a:stretch>
        </p:blipFill>
        <p:spPr>
          <a:xfrm>
            <a:off x="5807968" y="2060846"/>
            <a:ext cx="6229349" cy="3633787"/>
          </a:xfrm>
          <a:prstGeom prst="rect">
            <a:avLst/>
          </a:prstGeom>
        </p:spPr>
      </p:pic>
    </p:spTree>
    <p:extLst>
      <p:ext uri="{BB962C8B-B14F-4D97-AF65-F5344CB8AC3E}">
        <p14:creationId xmlns:p14="http://schemas.microsoft.com/office/powerpoint/2010/main" val="380386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D1CE198-7C57-F845-9C04-30A60D35B420}"/>
              </a:ext>
            </a:extLst>
          </p:cNvPr>
          <p:cNvPicPr>
            <a:picLocks noGrp="1" noChangeAspect="1"/>
          </p:cNvPicPr>
          <p:nvPr>
            <p:ph idx="1"/>
          </p:nvPr>
        </p:nvPicPr>
        <p:blipFill>
          <a:blip r:embed="rId2"/>
          <a:stretch>
            <a:fillRect/>
          </a:stretch>
        </p:blipFill>
        <p:spPr>
          <a:xfrm>
            <a:off x="564343" y="980728"/>
            <a:ext cx="5407221" cy="2980358"/>
          </a:xfrm>
          <a:prstGeom prst="rect">
            <a:avLst/>
          </a:prstGeom>
        </p:spPr>
      </p:pic>
      <p:sp>
        <p:nvSpPr>
          <p:cNvPr id="4" name="Espace réservé de la date 3">
            <a:extLst>
              <a:ext uri="{FF2B5EF4-FFF2-40B4-BE49-F238E27FC236}">
                <a16:creationId xmlns:a16="http://schemas.microsoft.com/office/drawing/2014/main" id="{8DC13917-4965-F843-BF40-BD1624AB1FF8}"/>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6" name="Image 5">
            <a:extLst>
              <a:ext uri="{FF2B5EF4-FFF2-40B4-BE49-F238E27FC236}">
                <a16:creationId xmlns:a16="http://schemas.microsoft.com/office/drawing/2014/main" id="{3A563AF6-1FF8-534D-8ADC-6E345BD647C7}"/>
              </a:ext>
            </a:extLst>
          </p:cNvPr>
          <p:cNvPicPr>
            <a:picLocks noChangeAspect="1"/>
          </p:cNvPicPr>
          <p:nvPr/>
        </p:nvPicPr>
        <p:blipFill>
          <a:blip r:embed="rId3"/>
          <a:stretch>
            <a:fillRect/>
          </a:stretch>
        </p:blipFill>
        <p:spPr>
          <a:xfrm>
            <a:off x="6816080" y="2996952"/>
            <a:ext cx="4824536" cy="2998213"/>
          </a:xfrm>
          <a:prstGeom prst="rect">
            <a:avLst/>
          </a:prstGeom>
        </p:spPr>
      </p:pic>
    </p:spTree>
    <p:extLst>
      <p:ext uri="{BB962C8B-B14F-4D97-AF65-F5344CB8AC3E}">
        <p14:creationId xmlns:p14="http://schemas.microsoft.com/office/powerpoint/2010/main" val="360407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82BFC8-29F9-7742-A0D9-56CD9FDDB4E5}"/>
              </a:ext>
            </a:extLst>
          </p:cNvPr>
          <p:cNvSpPr>
            <a:spLocks noGrp="1"/>
          </p:cNvSpPr>
          <p:nvPr>
            <p:ph type="title"/>
          </p:nvPr>
        </p:nvSpPr>
        <p:spPr/>
        <p:txBody>
          <a:bodyPr/>
          <a:lstStyle/>
          <a:p>
            <a:r>
              <a:rPr lang="fr-FR" dirty="0"/>
              <a:t>MODÉLISATION </a:t>
            </a:r>
          </a:p>
        </p:txBody>
      </p:sp>
      <p:sp>
        <p:nvSpPr>
          <p:cNvPr id="4" name="Espace réservé de la date 3">
            <a:extLst>
              <a:ext uri="{FF2B5EF4-FFF2-40B4-BE49-F238E27FC236}">
                <a16:creationId xmlns:a16="http://schemas.microsoft.com/office/drawing/2014/main" id="{096265F4-67C8-414C-BDCB-E585127E5411}"/>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9" name="Image 8">
            <a:extLst>
              <a:ext uri="{FF2B5EF4-FFF2-40B4-BE49-F238E27FC236}">
                <a16:creationId xmlns:a16="http://schemas.microsoft.com/office/drawing/2014/main" id="{898DD23B-6FD4-9548-9F5C-68BFF0C87131}"/>
              </a:ext>
            </a:extLst>
          </p:cNvPr>
          <p:cNvPicPr>
            <a:picLocks noChangeAspect="1"/>
          </p:cNvPicPr>
          <p:nvPr/>
        </p:nvPicPr>
        <p:blipFill>
          <a:blip r:embed="rId2"/>
          <a:stretch>
            <a:fillRect/>
          </a:stretch>
        </p:blipFill>
        <p:spPr>
          <a:xfrm>
            <a:off x="3220212" y="1504748"/>
            <a:ext cx="8771475" cy="5353252"/>
          </a:xfrm>
          <a:prstGeom prst="rect">
            <a:avLst/>
          </a:prstGeom>
        </p:spPr>
      </p:pic>
    </p:spTree>
    <p:extLst>
      <p:ext uri="{BB962C8B-B14F-4D97-AF65-F5344CB8AC3E}">
        <p14:creationId xmlns:p14="http://schemas.microsoft.com/office/powerpoint/2010/main" val="3798370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40CA701-6EC8-4B43-8CDE-799DD5B8283E}"/>
              </a:ext>
            </a:extLst>
          </p:cNvPr>
          <p:cNvPicPr>
            <a:picLocks noGrp="1" noChangeAspect="1"/>
          </p:cNvPicPr>
          <p:nvPr>
            <p:ph idx="1"/>
          </p:nvPr>
        </p:nvPicPr>
        <p:blipFill>
          <a:blip r:embed="rId2"/>
          <a:stretch>
            <a:fillRect/>
          </a:stretch>
        </p:blipFill>
        <p:spPr>
          <a:xfrm>
            <a:off x="3359696" y="1"/>
            <a:ext cx="8640960" cy="6858000"/>
          </a:xfrm>
          <a:prstGeom prst="rect">
            <a:avLst/>
          </a:prstGeom>
        </p:spPr>
      </p:pic>
      <p:sp>
        <p:nvSpPr>
          <p:cNvPr id="4" name="Espace réservé de la date 3">
            <a:extLst>
              <a:ext uri="{FF2B5EF4-FFF2-40B4-BE49-F238E27FC236}">
                <a16:creationId xmlns:a16="http://schemas.microsoft.com/office/drawing/2014/main" id="{5AB4FE3D-1CFF-F940-8463-AFFE97A26124}"/>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Tree>
    <p:extLst>
      <p:ext uri="{BB962C8B-B14F-4D97-AF65-F5344CB8AC3E}">
        <p14:creationId xmlns:p14="http://schemas.microsoft.com/office/powerpoint/2010/main" val="1536293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2164D0-2AE6-C845-9763-126E3CFFBD29}"/>
              </a:ext>
            </a:extLst>
          </p:cNvPr>
          <p:cNvSpPr>
            <a:spLocks noGrp="1"/>
          </p:cNvSpPr>
          <p:nvPr>
            <p:ph type="title"/>
          </p:nvPr>
        </p:nvSpPr>
        <p:spPr/>
        <p:txBody>
          <a:bodyPr/>
          <a:lstStyle/>
          <a:p>
            <a:r>
              <a:rPr lang="fr-FR" dirty="0"/>
              <a:t>TECHNOLOGIES ET OUTILS </a:t>
            </a:r>
          </a:p>
        </p:txBody>
      </p:sp>
      <p:pic>
        <p:nvPicPr>
          <p:cNvPr id="5" name="Espace réservé du contenu 4">
            <a:extLst>
              <a:ext uri="{FF2B5EF4-FFF2-40B4-BE49-F238E27FC236}">
                <a16:creationId xmlns:a16="http://schemas.microsoft.com/office/drawing/2014/main" id="{14C1A30C-A90D-BD4C-A7FA-3F863F2CD8AF}"/>
              </a:ext>
            </a:extLst>
          </p:cNvPr>
          <p:cNvPicPr>
            <a:picLocks noGrp="1" noChangeAspect="1"/>
          </p:cNvPicPr>
          <p:nvPr>
            <p:ph idx="1"/>
          </p:nvPr>
        </p:nvPicPr>
        <p:blipFill>
          <a:blip r:embed="rId2"/>
          <a:stretch>
            <a:fillRect/>
          </a:stretch>
        </p:blipFill>
        <p:spPr>
          <a:xfrm>
            <a:off x="3287688" y="1990841"/>
            <a:ext cx="1438159" cy="1438159"/>
          </a:xfrm>
          <a:prstGeom prst="rect">
            <a:avLst/>
          </a:prstGeom>
        </p:spPr>
      </p:pic>
      <p:sp>
        <p:nvSpPr>
          <p:cNvPr id="4" name="Espace réservé de la date 3">
            <a:extLst>
              <a:ext uri="{FF2B5EF4-FFF2-40B4-BE49-F238E27FC236}">
                <a16:creationId xmlns:a16="http://schemas.microsoft.com/office/drawing/2014/main" id="{939F9891-022F-8F4E-B1AC-6A7A141E81E3}"/>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6" name="Image 5">
            <a:extLst>
              <a:ext uri="{FF2B5EF4-FFF2-40B4-BE49-F238E27FC236}">
                <a16:creationId xmlns:a16="http://schemas.microsoft.com/office/drawing/2014/main" id="{4A0FECD9-ACB6-7940-9664-5B6F74EBADBD}"/>
              </a:ext>
            </a:extLst>
          </p:cNvPr>
          <p:cNvPicPr>
            <a:picLocks noChangeAspect="1"/>
          </p:cNvPicPr>
          <p:nvPr/>
        </p:nvPicPr>
        <p:blipFill>
          <a:blip r:embed="rId3"/>
          <a:stretch>
            <a:fillRect/>
          </a:stretch>
        </p:blipFill>
        <p:spPr>
          <a:xfrm>
            <a:off x="9683112" y="1572974"/>
            <a:ext cx="1535270" cy="1842324"/>
          </a:xfrm>
          <a:prstGeom prst="rect">
            <a:avLst/>
          </a:prstGeom>
        </p:spPr>
      </p:pic>
      <p:sp>
        <p:nvSpPr>
          <p:cNvPr id="7" name="Espace réservé du contenu 2">
            <a:extLst>
              <a:ext uri="{FF2B5EF4-FFF2-40B4-BE49-F238E27FC236}">
                <a16:creationId xmlns:a16="http://schemas.microsoft.com/office/drawing/2014/main" id="{5112D175-C528-A245-B77A-9C44C8138A30}"/>
              </a:ext>
            </a:extLst>
          </p:cNvPr>
          <p:cNvSpPr txBox="1">
            <a:spLocks/>
          </p:cNvSpPr>
          <p:nvPr/>
        </p:nvSpPr>
        <p:spPr bwMode="auto">
          <a:xfrm>
            <a:off x="335361" y="2729116"/>
            <a:ext cx="5400600" cy="3634485"/>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Font typeface="Wingdings 2"/>
              <a:buNone/>
            </a:pPr>
            <a:r>
              <a:rPr lang="fr-FR" sz="1800" dirty="0" err="1"/>
              <a:t>Atom</a:t>
            </a:r>
            <a:r>
              <a:rPr lang="fr-FR" dirty="0"/>
              <a:t> </a:t>
            </a:r>
          </a:p>
          <a:p>
            <a:pPr marL="0" indent="0">
              <a:buFont typeface="Wingdings 2"/>
              <a:buNone/>
            </a:pPr>
            <a:endParaRPr lang="fr-FR" dirty="0"/>
          </a:p>
          <a:p>
            <a:pPr>
              <a:buFont typeface="Wingdings" pitchFamily="2" charset="2"/>
              <a:buChar char="Ø"/>
            </a:pPr>
            <a:r>
              <a:rPr lang="fr-FR" dirty="0"/>
              <a:t>MacOs / Linux / Windows</a:t>
            </a:r>
          </a:p>
          <a:p>
            <a:pPr>
              <a:buFont typeface="Wingdings" pitchFamily="2" charset="2"/>
              <a:buChar char="Ø"/>
            </a:pPr>
            <a:r>
              <a:rPr lang="fr-FR" dirty="0"/>
              <a:t>Backup</a:t>
            </a:r>
          </a:p>
          <a:p>
            <a:pPr>
              <a:buFont typeface="Wingdings" pitchFamily="2" charset="2"/>
              <a:buChar char="Ø"/>
            </a:pPr>
            <a:r>
              <a:rPr lang="fr-FR" dirty="0"/>
              <a:t>Transferts de configuration rapide</a:t>
            </a:r>
          </a:p>
          <a:p>
            <a:pPr>
              <a:buFont typeface="Wingdings" pitchFamily="2" charset="2"/>
              <a:buChar char="Ø"/>
            </a:pPr>
            <a:r>
              <a:rPr lang="fr-FR" dirty="0"/>
              <a:t>Travailler à plusieurs </a:t>
            </a:r>
          </a:p>
          <a:p>
            <a:pPr>
              <a:buFont typeface="Wingdings" pitchFamily="2" charset="2"/>
              <a:buChar char="Ø"/>
            </a:pPr>
            <a:r>
              <a:rPr lang="fr-FR" dirty="0"/>
              <a:t>Fournit plusieurs packages </a:t>
            </a:r>
            <a:r>
              <a:rPr lang="fr-FR" dirty="0" err="1"/>
              <a:t>treeview</a:t>
            </a:r>
            <a:r>
              <a:rPr lang="fr-FR" dirty="0"/>
              <a:t>, notifications, statuts-bar, </a:t>
            </a:r>
            <a:r>
              <a:rPr lang="fr-FR" dirty="0" err="1"/>
              <a:t>tabs</a:t>
            </a:r>
            <a:r>
              <a:rPr lang="fr-FR" dirty="0"/>
              <a:t> et plein d’autre, facilitant la visualisation du code.  </a:t>
            </a:r>
          </a:p>
          <a:p>
            <a:pPr>
              <a:buFont typeface="Wingdings" pitchFamily="2" charset="2"/>
              <a:buChar char="Ø"/>
            </a:pPr>
            <a:endParaRPr lang="fr-FR" dirty="0"/>
          </a:p>
          <a:p>
            <a:endParaRPr lang="fr-FR" dirty="0"/>
          </a:p>
        </p:txBody>
      </p:sp>
      <p:sp>
        <p:nvSpPr>
          <p:cNvPr id="8" name="Espace réservé du contenu 2">
            <a:extLst>
              <a:ext uri="{FF2B5EF4-FFF2-40B4-BE49-F238E27FC236}">
                <a16:creationId xmlns:a16="http://schemas.microsoft.com/office/drawing/2014/main" id="{4C820A92-9EC2-D943-94F7-99BA6665F61F}"/>
              </a:ext>
            </a:extLst>
          </p:cNvPr>
          <p:cNvSpPr txBox="1">
            <a:spLocks/>
          </p:cNvSpPr>
          <p:nvPr/>
        </p:nvSpPr>
        <p:spPr bwMode="auto">
          <a:xfrm>
            <a:off x="5777568" y="1988840"/>
            <a:ext cx="6090873" cy="3634485"/>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Font typeface="Wingdings 2"/>
              <a:buNone/>
            </a:pPr>
            <a:r>
              <a:rPr lang="fr-FR" sz="1800" dirty="0"/>
              <a:t>Visual Studio 2019</a:t>
            </a:r>
            <a:r>
              <a:rPr lang="fr-FR" dirty="0"/>
              <a:t> </a:t>
            </a:r>
          </a:p>
          <a:p>
            <a:pPr marL="0" indent="0">
              <a:buFont typeface="Wingdings 2"/>
              <a:buNone/>
            </a:pPr>
            <a:endParaRPr lang="fr-FR" dirty="0"/>
          </a:p>
          <a:p>
            <a:pPr>
              <a:buFont typeface="Wingdings" pitchFamily="2" charset="2"/>
              <a:buChar char="Ø"/>
            </a:pPr>
            <a:r>
              <a:rPr lang="fr-FR" dirty="0"/>
              <a:t>Fonctionnalités d’un éditeur de code </a:t>
            </a:r>
          </a:p>
          <a:p>
            <a:pPr>
              <a:buFont typeface="Wingdings" pitchFamily="2" charset="2"/>
              <a:buChar char="Ø"/>
            </a:pPr>
            <a:r>
              <a:rPr lang="fr-FR" dirty="0"/>
              <a:t>Compiler, tester, lancer, publier et sauvegarder le code dans un espace de stockage </a:t>
            </a:r>
          </a:p>
          <a:p>
            <a:endParaRPr lang="fr-FR" dirty="0"/>
          </a:p>
        </p:txBody>
      </p:sp>
    </p:spTree>
    <p:extLst>
      <p:ext uri="{BB962C8B-B14F-4D97-AF65-F5344CB8AC3E}">
        <p14:creationId xmlns:p14="http://schemas.microsoft.com/office/powerpoint/2010/main" val="3784987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ADB38-9524-A945-9DAB-8773B5EEBE7B}"/>
              </a:ext>
            </a:extLst>
          </p:cNvPr>
          <p:cNvSpPr>
            <a:spLocks noGrp="1"/>
          </p:cNvSpPr>
          <p:nvPr>
            <p:ph type="title"/>
          </p:nvPr>
        </p:nvSpPr>
        <p:spPr/>
        <p:txBody>
          <a:bodyPr/>
          <a:lstStyle/>
          <a:p>
            <a:r>
              <a:rPr lang="fr-FR" dirty="0"/>
              <a:t>EXIGENCES DU PRODUIT </a:t>
            </a:r>
          </a:p>
        </p:txBody>
      </p:sp>
      <p:sp>
        <p:nvSpPr>
          <p:cNvPr id="3" name="Espace réservé du contenu 2">
            <a:extLst>
              <a:ext uri="{FF2B5EF4-FFF2-40B4-BE49-F238E27FC236}">
                <a16:creationId xmlns:a16="http://schemas.microsoft.com/office/drawing/2014/main" id="{7253754E-5E64-5443-8623-1823443443D0}"/>
              </a:ext>
            </a:extLst>
          </p:cNvPr>
          <p:cNvSpPr>
            <a:spLocks noGrp="1"/>
          </p:cNvSpPr>
          <p:nvPr>
            <p:ph idx="1"/>
          </p:nvPr>
        </p:nvSpPr>
        <p:spPr/>
        <p:txBody>
          <a:bodyPr/>
          <a:lstStyle/>
          <a:p>
            <a:endParaRPr lang="fr-FR"/>
          </a:p>
        </p:txBody>
      </p:sp>
      <p:sp>
        <p:nvSpPr>
          <p:cNvPr id="4" name="Espace réservé de la date 3">
            <a:extLst>
              <a:ext uri="{FF2B5EF4-FFF2-40B4-BE49-F238E27FC236}">
                <a16:creationId xmlns:a16="http://schemas.microsoft.com/office/drawing/2014/main" id="{E3B94410-6A8E-ED4A-804F-2CF5BD405A20}"/>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Tree>
    <p:extLst>
      <p:ext uri="{BB962C8B-B14F-4D97-AF65-F5344CB8AC3E}">
        <p14:creationId xmlns:p14="http://schemas.microsoft.com/office/powerpoint/2010/main" val="25802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re 1"/>
          <p:cNvSpPr>
            <a:spLocks noGrp="1"/>
          </p:cNvSpPr>
          <p:nvPr>
            <p:ph type="title"/>
          </p:nvPr>
        </p:nvSpPr>
        <p:spPr bwMode="auto"/>
        <p:txBody>
          <a:bodyPr/>
          <a:lstStyle/>
          <a:p>
            <a:pPr>
              <a:defRPr/>
            </a:pPr>
            <a:r>
              <a:rPr lang="fr-CH"/>
              <a:t>CONCLUSION</a:t>
            </a:r>
            <a:endParaRPr lang="en-US"/>
          </a:p>
        </p:txBody>
      </p:sp>
      <p:pic>
        <p:nvPicPr>
          <p:cNvPr id="5" name="Espace réservé du contenu 4"/>
          <p:cNvPicPr>
            <a:picLocks noGrp="1" noChangeAspect="1"/>
          </p:cNvPicPr>
          <p:nvPr>
            <p:ph idx="1"/>
          </p:nvPr>
        </p:nvPicPr>
        <p:blipFill>
          <a:blip r:embed="rId2"/>
          <a:srcRect b="20876"/>
          <a:stretch/>
        </p:blipFill>
        <p:spPr bwMode="auto">
          <a:xfrm>
            <a:off x="2652593" y="2341563"/>
            <a:ext cx="6886813" cy="3633787"/>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a:off x="581193" y="729658"/>
            <a:ext cx="11029616" cy="988332"/>
          </a:xfrm>
        </p:spPr>
        <p:txBody>
          <a:bodyPr anchor="b">
            <a:normAutofit/>
          </a:bodyPr>
          <a:lstStyle/>
          <a:p>
            <a:pPr>
              <a:defRPr/>
            </a:pPr>
            <a:r>
              <a:rPr lang="fr-CH" dirty="0"/>
              <a:t>Introduction</a:t>
            </a:r>
            <a:endParaRPr lang="en-US" dirty="0"/>
          </a:p>
        </p:txBody>
      </p:sp>
      <p:sp>
        <p:nvSpPr>
          <p:cNvPr id="11" name="Content Placeholder 2"/>
          <p:cNvSpPr>
            <a:spLocks noGrp="1"/>
          </p:cNvSpPr>
          <p:nvPr>
            <p:ph sz="half" idx="1"/>
          </p:nvPr>
        </p:nvSpPr>
        <p:spPr bwMode="auto">
          <a:xfrm>
            <a:off x="581193" y="2228003"/>
            <a:ext cx="5194767" cy="3633047"/>
          </a:xfrm>
        </p:spPr>
        <p:txBody>
          <a:bodyPr/>
          <a:lstStyle/>
          <a:p>
            <a:pPr>
              <a:defRPr/>
            </a:pPr>
            <a:endParaRPr sz="1700" dirty="0"/>
          </a:p>
          <a:p>
            <a:pPr marL="0" indent="0">
              <a:buNone/>
              <a:defRPr/>
            </a:pPr>
            <a:endParaRPr sz="1700" dirty="0"/>
          </a:p>
          <a:p>
            <a:pPr>
              <a:defRPr/>
            </a:pPr>
            <a:endParaRPr sz="1700" dirty="0"/>
          </a:p>
          <a:p>
            <a:pPr>
              <a:defRPr/>
            </a:pPr>
            <a:endParaRPr lang="en-US" sz="1700" dirty="0"/>
          </a:p>
          <a:p>
            <a:pPr>
              <a:defRPr/>
            </a:pPr>
            <a:endParaRPr sz="1700" dirty="0"/>
          </a:p>
          <a:p>
            <a:pPr>
              <a:defRPr/>
            </a:pPr>
            <a:endParaRPr sz="1700" dirty="0"/>
          </a:p>
        </p:txBody>
      </p:sp>
      <p:pic>
        <p:nvPicPr>
          <p:cNvPr id="1496331425" name="Image 1496331424"/>
          <p:cNvPicPr>
            <a:picLocks noChangeAspect="1"/>
          </p:cNvPicPr>
          <p:nvPr/>
        </p:nvPicPr>
        <p:blipFill>
          <a:blip r:embed="rId2"/>
          <a:stretch/>
        </p:blipFill>
        <p:spPr bwMode="auto">
          <a:xfrm>
            <a:off x="3805408" y="2228002"/>
            <a:ext cx="7805400" cy="2865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re 1"/>
          <p:cNvSpPr>
            <a:spLocks noGrp="1"/>
          </p:cNvSpPr>
          <p:nvPr>
            <p:ph type="title"/>
          </p:nvPr>
        </p:nvSpPr>
        <p:spPr bwMode="auto"/>
        <p:txBody>
          <a:bodyPr>
            <a:normAutofit/>
          </a:bodyPr>
          <a:lstStyle/>
          <a:p>
            <a:pPr algn="ctr">
              <a:defRPr/>
            </a:pPr>
            <a:r>
              <a:rPr lang="fr-CH" sz="5400"/>
              <a:t>AVEZ-VOUS DES QUESTIONS ? </a:t>
            </a:r>
            <a:endParaRPr lang="en-US" sz="5400"/>
          </a:p>
        </p:txBody>
      </p:sp>
      <p:pic>
        <p:nvPicPr>
          <p:cNvPr id="7" name="Espace réservé du contenu 11"/>
          <p:cNvPicPr>
            <a:picLocks noChangeAspect="1"/>
          </p:cNvPicPr>
          <p:nvPr/>
        </p:nvPicPr>
        <p:blipFill>
          <a:blip r:embed="rId2"/>
          <a:stretch/>
        </p:blipFill>
        <p:spPr bwMode="auto">
          <a:xfrm>
            <a:off x="3943350" y="2334019"/>
            <a:ext cx="3821825" cy="38218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re 1"/>
          <p:cNvSpPr>
            <a:spLocks noGrp="1"/>
          </p:cNvSpPr>
          <p:nvPr>
            <p:ph type="title"/>
          </p:nvPr>
        </p:nvSpPr>
        <p:spPr bwMode="auto"/>
        <p:txBody>
          <a:bodyPr/>
          <a:lstStyle/>
          <a:p>
            <a:pPr>
              <a:defRPr/>
            </a:pPr>
            <a:r>
              <a:rPr lang="fr-CH"/>
              <a:t>Annexes</a:t>
            </a:r>
            <a:endParaRPr lang="en-US"/>
          </a:p>
        </p:txBody>
      </p:sp>
      <p:sp>
        <p:nvSpPr>
          <p:cNvPr id="3" name="Espace réservé du contenu 2"/>
          <p:cNvSpPr>
            <a:spLocks noGrp="1"/>
          </p:cNvSpPr>
          <p:nvPr>
            <p:ph idx="1"/>
          </p:nvPr>
        </p:nvSpPr>
        <p:spPr bwMode="auto">
          <a:xfrm>
            <a:off x="581192" y="1890876"/>
            <a:ext cx="11029615" cy="3634486"/>
          </a:xfrm>
        </p:spPr>
        <p:txBody>
          <a:bodyPr/>
          <a:lstStyle/>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A46644-0695-499C-8357-F5D55865FDC2}"/>
              </a:ext>
            </a:extLst>
          </p:cNvPr>
          <p:cNvSpPr>
            <a:spLocks noGrp="1"/>
          </p:cNvSpPr>
          <p:nvPr>
            <p:ph type="title"/>
          </p:nvPr>
        </p:nvSpPr>
        <p:spPr/>
        <p:txBody>
          <a:bodyPr/>
          <a:lstStyle/>
          <a:p>
            <a:r>
              <a:rPr lang="fr-FR" dirty="0"/>
              <a:t>Expression du problème </a:t>
            </a:r>
          </a:p>
        </p:txBody>
      </p:sp>
      <p:sp>
        <p:nvSpPr>
          <p:cNvPr id="3" name="Espace réservé du contenu 2">
            <a:extLst>
              <a:ext uri="{FF2B5EF4-FFF2-40B4-BE49-F238E27FC236}">
                <a16:creationId xmlns:a16="http://schemas.microsoft.com/office/drawing/2014/main" id="{B2A5F721-9DAC-4DF6-8E77-4E59530A779C}"/>
              </a:ext>
            </a:extLst>
          </p:cNvPr>
          <p:cNvSpPr>
            <a:spLocks noGrp="1"/>
          </p:cNvSpPr>
          <p:nvPr>
            <p:ph idx="1"/>
          </p:nvPr>
        </p:nvSpPr>
        <p:spPr/>
        <p:txBody>
          <a:bodyPr/>
          <a:lstStyle/>
          <a:p>
            <a:pPr marL="0" indent="0">
              <a:buNone/>
            </a:pPr>
            <a:r>
              <a:rPr lang="fr-FR" sz="1800" dirty="0"/>
              <a:t>Prise de contact </a:t>
            </a:r>
          </a:p>
          <a:p>
            <a:pPr marL="0" indent="0">
              <a:buNone/>
            </a:pPr>
            <a:endParaRPr lang="fr-FR" sz="1800" dirty="0"/>
          </a:p>
          <a:p>
            <a:pPr marL="342900" indent="-342900">
              <a:buFont typeface="+mj-lt"/>
              <a:buAutoNum type="arabicPeriod"/>
            </a:pPr>
            <a:r>
              <a:rPr lang="fr-FR" dirty="0"/>
              <a:t>Le client contacte </a:t>
            </a:r>
            <a:r>
              <a:rPr lang="fr-FR" dirty="0" err="1"/>
              <a:t>Waview</a:t>
            </a:r>
            <a:r>
              <a:rPr lang="fr-FR" dirty="0"/>
              <a:t> par WhatsApp / Instagram / mail. </a:t>
            </a:r>
          </a:p>
          <a:p>
            <a:pPr marL="342900" indent="-342900">
              <a:buFont typeface="+mj-lt"/>
              <a:buAutoNum type="arabicPeriod"/>
            </a:pPr>
            <a:r>
              <a:rPr lang="fr-FR" dirty="0"/>
              <a:t>Un membre de </a:t>
            </a:r>
            <a:r>
              <a:rPr lang="fr-FR" dirty="0" err="1"/>
              <a:t>Waview</a:t>
            </a:r>
            <a:r>
              <a:rPr lang="fr-FR" dirty="0"/>
              <a:t> (le membre) prend alors contact avec le potentiel client pour faire un premier contact. </a:t>
            </a:r>
          </a:p>
          <a:p>
            <a:pPr marL="342900" indent="-342900">
              <a:buFont typeface="+mj-lt"/>
              <a:buAutoNum type="arabicPeriod"/>
            </a:pPr>
            <a:r>
              <a:rPr lang="fr-FR" dirty="0"/>
              <a:t>Le membre communique les informations aux autres membres à travers le groupe WhatsApp. </a:t>
            </a:r>
          </a:p>
          <a:p>
            <a:pPr marL="342900" indent="-342900">
              <a:buFont typeface="+mj-lt"/>
              <a:buAutoNum type="arabicPeriod"/>
            </a:pPr>
            <a:r>
              <a:rPr lang="fr-FR" dirty="0"/>
              <a:t>Lorsque le projet est accepté par tous les membres, le membre crée, par la suite, un groupe WhatsApp avec le client. </a:t>
            </a:r>
          </a:p>
          <a:p>
            <a:endParaRPr lang="fr-CH" dirty="0"/>
          </a:p>
        </p:txBody>
      </p:sp>
      <p:sp>
        <p:nvSpPr>
          <p:cNvPr id="4" name="Espace réservé de la date 3">
            <a:extLst>
              <a:ext uri="{FF2B5EF4-FFF2-40B4-BE49-F238E27FC236}">
                <a16:creationId xmlns:a16="http://schemas.microsoft.com/office/drawing/2014/main" id="{2A7EA6B6-ABB9-4801-9FB0-F7282F80E46C}"/>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Tree>
    <p:extLst>
      <p:ext uri="{BB962C8B-B14F-4D97-AF65-F5344CB8AC3E}">
        <p14:creationId xmlns:p14="http://schemas.microsoft.com/office/powerpoint/2010/main" val="108876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6C4F0C-998D-E741-BD08-911BD360FD07}"/>
              </a:ext>
            </a:extLst>
          </p:cNvPr>
          <p:cNvSpPr>
            <a:spLocks noGrp="1"/>
          </p:cNvSpPr>
          <p:nvPr>
            <p:ph idx="1"/>
          </p:nvPr>
        </p:nvSpPr>
        <p:spPr>
          <a:xfrm>
            <a:off x="581193" y="836712"/>
            <a:ext cx="11029614" cy="2880320"/>
          </a:xfrm>
        </p:spPr>
        <p:txBody>
          <a:bodyPr/>
          <a:lstStyle/>
          <a:p>
            <a:pPr marL="0" indent="0">
              <a:buNone/>
            </a:pPr>
            <a:r>
              <a:rPr lang="fr-FR" sz="1800" dirty="0"/>
              <a:t>Choix des lieux </a:t>
            </a:r>
          </a:p>
          <a:p>
            <a:pPr marL="342900" indent="-342900">
              <a:buFont typeface="+mj-lt"/>
              <a:buAutoNum type="arabicPeriod"/>
            </a:pPr>
            <a:r>
              <a:rPr lang="fr-FR" dirty="0"/>
              <a:t>Les membres de </a:t>
            </a:r>
            <a:r>
              <a:rPr lang="fr-FR" dirty="0" err="1"/>
              <a:t>Waview</a:t>
            </a:r>
            <a:r>
              <a:rPr lang="fr-FR" dirty="0"/>
              <a:t> communiquent et se mettent d’accord sur des lieux dans leur canal privé. </a:t>
            </a:r>
          </a:p>
          <a:p>
            <a:pPr marL="342900" indent="-342900">
              <a:buFont typeface="+mj-lt"/>
              <a:buAutoNum type="arabicPeriod"/>
            </a:pPr>
            <a:r>
              <a:rPr lang="fr-FR" dirty="0"/>
              <a:t>Ils en informent le client à travers le groupe en commun. </a:t>
            </a:r>
          </a:p>
          <a:p>
            <a:pPr marL="342900" indent="-342900">
              <a:buFont typeface="+mj-lt"/>
              <a:buAutoNum type="arabicPeriod"/>
            </a:pPr>
            <a:r>
              <a:rPr lang="fr-FR" dirty="0"/>
              <a:t>Le client accepte ou refuse (il peut également proposer ses propres lieux). </a:t>
            </a:r>
          </a:p>
          <a:p>
            <a:pPr marL="342900" indent="-342900">
              <a:buFont typeface="+mj-lt"/>
              <a:buAutoNum type="arabicPeriod"/>
            </a:pPr>
            <a:r>
              <a:rPr lang="fr-FR" dirty="0"/>
              <a:t>Les membres de </a:t>
            </a:r>
            <a:r>
              <a:rPr lang="fr-FR" dirty="0" err="1"/>
              <a:t>Waview</a:t>
            </a:r>
            <a:r>
              <a:rPr lang="fr-FR" dirty="0"/>
              <a:t> discutent alors en privé, afin de valider ou non le lieu. </a:t>
            </a:r>
          </a:p>
          <a:p>
            <a:pPr marL="342900" indent="-342900">
              <a:buFont typeface="+mj-lt"/>
              <a:buAutoNum type="arabicPeriod"/>
            </a:pPr>
            <a:r>
              <a:rPr lang="fr-FR" dirty="0"/>
              <a:t>Les étapes 3 et 4 sont répétées jusqu’à ce que </a:t>
            </a:r>
            <a:r>
              <a:rPr lang="fr-FR" dirty="0" err="1"/>
              <a:t>le-s</a:t>
            </a:r>
            <a:r>
              <a:rPr lang="fr-FR" dirty="0"/>
              <a:t> </a:t>
            </a:r>
            <a:r>
              <a:rPr lang="fr-FR" dirty="0" err="1"/>
              <a:t>lieu-x</a:t>
            </a:r>
            <a:r>
              <a:rPr lang="fr-FR" dirty="0"/>
              <a:t> soi-</a:t>
            </a:r>
            <a:r>
              <a:rPr lang="fr-FR" dirty="0" err="1"/>
              <a:t>t</a:t>
            </a:r>
            <a:r>
              <a:rPr lang="fr-FR" dirty="0"/>
              <a:t>-</a:t>
            </a:r>
            <a:r>
              <a:rPr lang="fr-FR" dirty="0" err="1"/>
              <a:t>ent</a:t>
            </a:r>
            <a:r>
              <a:rPr lang="fr-FR" dirty="0"/>
              <a:t> </a:t>
            </a:r>
            <a:r>
              <a:rPr lang="fr-FR" dirty="0" err="1"/>
              <a:t>choisi-s</a:t>
            </a:r>
            <a:r>
              <a:rPr lang="fr-FR" dirty="0"/>
              <a:t> </a:t>
            </a:r>
            <a:r>
              <a:rPr lang="fr-FR" i="1" dirty="0"/>
              <a:t>(Le choix des dates de tournages se passent de la même manière) </a:t>
            </a:r>
            <a:endParaRPr lang="fr-FR" dirty="0"/>
          </a:p>
          <a:p>
            <a:endParaRPr lang="fr-FR" dirty="0"/>
          </a:p>
        </p:txBody>
      </p:sp>
      <p:sp>
        <p:nvSpPr>
          <p:cNvPr id="4" name="Espace réservé de la date 3">
            <a:extLst>
              <a:ext uri="{FF2B5EF4-FFF2-40B4-BE49-F238E27FC236}">
                <a16:creationId xmlns:a16="http://schemas.microsoft.com/office/drawing/2014/main" id="{72B703BC-0F37-9847-BFB9-3059B03A0C41}"/>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
        <p:nvSpPr>
          <p:cNvPr id="5" name="Espace réservé du contenu 2">
            <a:extLst>
              <a:ext uri="{FF2B5EF4-FFF2-40B4-BE49-F238E27FC236}">
                <a16:creationId xmlns:a16="http://schemas.microsoft.com/office/drawing/2014/main" id="{2E403054-C307-F043-855E-FA65FEFE320D}"/>
              </a:ext>
            </a:extLst>
          </p:cNvPr>
          <p:cNvSpPr txBox="1">
            <a:spLocks/>
          </p:cNvSpPr>
          <p:nvPr/>
        </p:nvSpPr>
        <p:spPr bwMode="auto">
          <a:xfrm>
            <a:off x="581193" y="4337358"/>
            <a:ext cx="11029614" cy="1466229"/>
          </a:xfrm>
          <a:prstGeom prst="rect">
            <a:avLst/>
          </a:prstGeom>
        </p:spPr>
        <p:txBody>
          <a:bodyPr vert="horz" lIns="91440" tIns="45720" rIns="91440" bIns="45720" rtlCol="0" anchor="ctr">
            <a:normAutofit/>
          </a:bodyPr>
          <a:lst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a:lstStyle>
          <a:p>
            <a:pPr marL="0" indent="0">
              <a:buFont typeface="Wingdings 2"/>
              <a:buNone/>
            </a:pPr>
            <a:r>
              <a:rPr lang="fr-FR" sz="1800"/>
              <a:t>Envoi des contrats / factures </a:t>
            </a:r>
          </a:p>
          <a:p>
            <a:pPr marL="342900" indent="-342900">
              <a:buFont typeface="+mj-lt"/>
              <a:buAutoNum type="arabicPeriod"/>
            </a:pPr>
            <a:r>
              <a:rPr lang="fr-FR"/>
              <a:t>Le contrat / la facture est envoyé-e par courriel. </a:t>
            </a:r>
          </a:p>
          <a:p>
            <a:pPr marL="342900" indent="-342900">
              <a:buFont typeface="+mj-lt"/>
              <a:buAutoNum type="arabicPeriod"/>
            </a:pPr>
            <a:r>
              <a:rPr lang="fr-FR"/>
              <a:t>Waview avertit le client par WhatsApp que le courriel est envoyé. </a:t>
            </a:r>
          </a:p>
          <a:p>
            <a:endParaRPr lang="fr-FR" dirty="0"/>
          </a:p>
        </p:txBody>
      </p:sp>
    </p:spTree>
    <p:extLst>
      <p:ext uri="{BB962C8B-B14F-4D97-AF65-F5344CB8AC3E}">
        <p14:creationId xmlns:p14="http://schemas.microsoft.com/office/powerpoint/2010/main" val="1703339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288EC7-832E-1E48-A449-570108CD6F81}"/>
              </a:ext>
            </a:extLst>
          </p:cNvPr>
          <p:cNvSpPr>
            <a:spLocks noGrp="1"/>
          </p:cNvSpPr>
          <p:nvPr>
            <p:ph type="title"/>
          </p:nvPr>
        </p:nvSpPr>
        <p:spPr/>
        <p:txBody>
          <a:bodyPr/>
          <a:lstStyle/>
          <a:p>
            <a:r>
              <a:rPr lang="fr-FR" dirty="0"/>
              <a:t>Descriptif du positionnement du produit </a:t>
            </a:r>
          </a:p>
        </p:txBody>
      </p:sp>
      <p:sp>
        <p:nvSpPr>
          <p:cNvPr id="3" name="Espace réservé du contenu 2">
            <a:extLst>
              <a:ext uri="{FF2B5EF4-FFF2-40B4-BE49-F238E27FC236}">
                <a16:creationId xmlns:a16="http://schemas.microsoft.com/office/drawing/2014/main" id="{CCBE7F13-7AF8-B342-AE70-CF88BDD9F3F8}"/>
              </a:ext>
            </a:extLst>
          </p:cNvPr>
          <p:cNvSpPr>
            <a:spLocks noGrp="1"/>
          </p:cNvSpPr>
          <p:nvPr>
            <p:ph idx="1"/>
          </p:nvPr>
        </p:nvSpPr>
        <p:spPr>
          <a:xfrm>
            <a:off x="2135559" y="2340864"/>
            <a:ext cx="9475245" cy="3634485"/>
          </a:xfrm>
        </p:spPr>
        <p:txBody>
          <a:bodyPr/>
          <a:lstStyle/>
          <a:p>
            <a:r>
              <a:rPr lang="fr-FR" dirty="0"/>
              <a:t>Concurrence inexistante </a:t>
            </a:r>
          </a:p>
          <a:p>
            <a:r>
              <a:rPr lang="fr-FR" dirty="0"/>
              <a:t>Ajout d’une plus-value </a:t>
            </a:r>
          </a:p>
          <a:p>
            <a:r>
              <a:rPr lang="fr-FR" dirty="0"/>
              <a:t>Carte dotée d’une potentiel AI </a:t>
            </a:r>
          </a:p>
          <a:p>
            <a:pPr marL="0" indent="0">
              <a:buNone/>
            </a:pPr>
            <a:endParaRPr lang="fr-FR" dirty="0"/>
          </a:p>
          <a:p>
            <a:endParaRPr lang="fr-FR" dirty="0"/>
          </a:p>
        </p:txBody>
      </p:sp>
      <p:sp>
        <p:nvSpPr>
          <p:cNvPr id="4" name="Espace réservé de la date 3">
            <a:extLst>
              <a:ext uri="{FF2B5EF4-FFF2-40B4-BE49-F238E27FC236}">
                <a16:creationId xmlns:a16="http://schemas.microsoft.com/office/drawing/2014/main" id="{AEF85EB8-57DD-8346-8B72-F8C0D6445329}"/>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Tree>
    <p:extLst>
      <p:ext uri="{BB962C8B-B14F-4D97-AF65-F5344CB8AC3E}">
        <p14:creationId xmlns:p14="http://schemas.microsoft.com/office/powerpoint/2010/main" val="273198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FE2EBE-44EC-F649-8447-C6D487802F66}"/>
              </a:ext>
            </a:extLst>
          </p:cNvPr>
          <p:cNvSpPr>
            <a:spLocks noGrp="1"/>
          </p:cNvSpPr>
          <p:nvPr>
            <p:ph type="title"/>
          </p:nvPr>
        </p:nvSpPr>
        <p:spPr/>
        <p:txBody>
          <a:bodyPr/>
          <a:lstStyle/>
          <a:p>
            <a:r>
              <a:rPr lang="fr-FR" dirty="0"/>
              <a:t>Opportunités métier </a:t>
            </a:r>
          </a:p>
        </p:txBody>
      </p:sp>
      <p:sp>
        <p:nvSpPr>
          <p:cNvPr id="4" name="Espace réservé de la date 3">
            <a:extLst>
              <a:ext uri="{FF2B5EF4-FFF2-40B4-BE49-F238E27FC236}">
                <a16:creationId xmlns:a16="http://schemas.microsoft.com/office/drawing/2014/main" id="{E80837BB-63B9-D449-BE7F-99965E66CA11}"/>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
        <p:nvSpPr>
          <p:cNvPr id="6" name="Espace réservé du contenu 5">
            <a:extLst>
              <a:ext uri="{FF2B5EF4-FFF2-40B4-BE49-F238E27FC236}">
                <a16:creationId xmlns:a16="http://schemas.microsoft.com/office/drawing/2014/main" id="{48D2558B-9DE1-C44F-A371-B6E7BBAFA654}"/>
              </a:ext>
            </a:extLst>
          </p:cNvPr>
          <p:cNvSpPr>
            <a:spLocks noGrp="1"/>
          </p:cNvSpPr>
          <p:nvPr>
            <p:ph idx="1"/>
          </p:nvPr>
        </p:nvSpPr>
        <p:spPr/>
        <p:txBody>
          <a:bodyPr/>
          <a:lstStyle/>
          <a:p>
            <a:pPr marL="342900" indent="-342900">
              <a:buFont typeface="+mj-lt"/>
              <a:buAutoNum type="arabicPeriod"/>
            </a:pPr>
            <a:r>
              <a:rPr lang="fr-FR" dirty="0"/>
              <a:t>Recherche d’un lieux, par le client, sur le site de </a:t>
            </a:r>
            <a:r>
              <a:rPr lang="fr-FR" dirty="0" err="1"/>
              <a:t>Waview</a:t>
            </a:r>
            <a:endParaRPr lang="fr-FR" dirty="0"/>
          </a:p>
          <a:p>
            <a:pPr marL="342900" indent="-342900">
              <a:buFont typeface="+mj-lt"/>
              <a:buAutoNum type="arabicPeriod"/>
            </a:pPr>
            <a:r>
              <a:rPr lang="fr-FR" dirty="0"/>
              <a:t>Le client peut contacter directement </a:t>
            </a:r>
            <a:r>
              <a:rPr lang="fr-FR" dirty="0" err="1"/>
              <a:t>Waview</a:t>
            </a:r>
            <a:r>
              <a:rPr lang="fr-FR" dirty="0"/>
              <a:t> en un clic</a:t>
            </a:r>
          </a:p>
          <a:p>
            <a:pPr marL="342900" indent="-342900">
              <a:buFont typeface="+mj-lt"/>
              <a:buAutoNum type="arabicPeriod"/>
            </a:pPr>
            <a:r>
              <a:rPr lang="fr-FR" dirty="0"/>
              <a:t>La demande sera donc transmise à l’ensemble des collaborateurs de </a:t>
            </a:r>
            <a:r>
              <a:rPr lang="fr-FR" dirty="0" err="1"/>
              <a:t>Waview</a:t>
            </a:r>
            <a:endParaRPr lang="fr-FR" dirty="0"/>
          </a:p>
          <a:p>
            <a:pPr marL="342900" indent="-342900">
              <a:buFont typeface="+mj-lt"/>
              <a:buAutoNum type="arabicPeriod"/>
            </a:pPr>
            <a:r>
              <a:rPr lang="fr-FR" dirty="0"/>
              <a:t>L’un des collaborateurs devra créer un compte client et transmettre par mail l’identifiant et le mot de passe au nouveau client</a:t>
            </a:r>
          </a:p>
          <a:p>
            <a:pPr marL="342900" indent="-342900">
              <a:buFont typeface="+mj-lt"/>
              <a:buAutoNum type="arabicPeriod"/>
            </a:pPr>
            <a:r>
              <a:rPr lang="fr-FR" dirty="0"/>
              <a:t>Le client pourra sélectionner le lieu de son futur tournage en cliquant directement dessus</a:t>
            </a:r>
          </a:p>
          <a:p>
            <a:pPr marL="342900" indent="-342900">
              <a:buFont typeface="+mj-lt"/>
              <a:buAutoNum type="arabicPeriod"/>
            </a:pPr>
            <a:r>
              <a:rPr lang="fr-FR" dirty="0"/>
              <a:t>La demande du tournage sera notifiée à l’ensemble de </a:t>
            </a:r>
            <a:r>
              <a:rPr lang="fr-FR" dirty="0" err="1"/>
              <a:t>Waview</a:t>
            </a:r>
            <a:endParaRPr lang="fr-FR" dirty="0"/>
          </a:p>
          <a:p>
            <a:pPr marL="342900" indent="-342900">
              <a:buFont typeface="+mj-lt"/>
              <a:buAutoNum type="arabicPeriod"/>
            </a:pPr>
            <a:endParaRPr lang="fr-FR" dirty="0"/>
          </a:p>
          <a:p>
            <a:pPr marL="0" indent="0">
              <a:buNone/>
            </a:pPr>
            <a:r>
              <a:rPr lang="fr-FR" dirty="0"/>
              <a:t>Le client et tout les collaborateurs de </a:t>
            </a:r>
            <a:r>
              <a:rPr lang="fr-FR" dirty="0" err="1"/>
              <a:t>Waview</a:t>
            </a:r>
            <a:r>
              <a:rPr lang="fr-FR" dirty="0"/>
              <a:t> seront donc tous directement en contact grâce à la messagerie instantanée.</a:t>
            </a:r>
          </a:p>
        </p:txBody>
      </p:sp>
    </p:spTree>
    <p:extLst>
      <p:ext uri="{BB962C8B-B14F-4D97-AF65-F5344CB8AC3E}">
        <p14:creationId xmlns:p14="http://schemas.microsoft.com/office/powerpoint/2010/main" val="378225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517C376-F40A-3E4E-A9F8-A504EEF9894A}"/>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1026" name="Picture 2" descr="Comprendre la méthode Agile Scrum en 10 min • Tuleap">
            <a:extLst>
              <a:ext uri="{FF2B5EF4-FFF2-40B4-BE49-F238E27FC236}">
                <a16:creationId xmlns:a16="http://schemas.microsoft.com/office/drawing/2014/main" id="{B3233A7D-5F82-BA47-8549-271BFC051B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6691" y="836712"/>
            <a:ext cx="11578618"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884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DE3417-62FA-7342-8C0D-EA11F169C8BC}"/>
              </a:ext>
            </a:extLst>
          </p:cNvPr>
          <p:cNvSpPr>
            <a:spLocks noGrp="1"/>
          </p:cNvSpPr>
          <p:nvPr>
            <p:ph type="title"/>
          </p:nvPr>
        </p:nvSpPr>
        <p:spPr/>
        <p:txBody>
          <a:bodyPr/>
          <a:lstStyle/>
          <a:p>
            <a:r>
              <a:rPr lang="fr-FR" dirty="0"/>
              <a:t>parties prenantes (Étudiants)  </a:t>
            </a:r>
          </a:p>
        </p:txBody>
      </p:sp>
      <p:pic>
        <p:nvPicPr>
          <p:cNvPr id="6" name="Espace réservé du contenu 5">
            <a:extLst>
              <a:ext uri="{FF2B5EF4-FFF2-40B4-BE49-F238E27FC236}">
                <a16:creationId xmlns:a16="http://schemas.microsoft.com/office/drawing/2014/main" id="{90E31939-A4BC-6347-9DD3-1C9F7A87F58D}"/>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tretch>
            <a:fillRect/>
          </a:stretch>
        </p:blipFill>
        <p:spPr>
          <a:xfrm>
            <a:off x="1411367" y="2291678"/>
            <a:ext cx="1066800" cy="1638300"/>
          </a:xfrm>
          <a:prstGeom prst="rect">
            <a:avLst/>
          </a:prstGeom>
          <a:ln>
            <a:noFill/>
          </a:ln>
          <a:effectLst>
            <a:outerShdw blurRad="292100" dist="139700" dir="2700000" algn="tl" rotWithShape="0">
              <a:srgbClr val="333333">
                <a:alpha val="65000"/>
              </a:srgbClr>
            </a:outerShdw>
          </a:effectLst>
        </p:spPr>
      </p:pic>
      <p:sp>
        <p:nvSpPr>
          <p:cNvPr id="4" name="Espace réservé de la date 3">
            <a:extLst>
              <a:ext uri="{FF2B5EF4-FFF2-40B4-BE49-F238E27FC236}">
                <a16:creationId xmlns:a16="http://schemas.microsoft.com/office/drawing/2014/main" id="{ED3FE543-A3D7-8742-9910-6AFEFF0CE8C4}"/>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sp>
        <p:nvSpPr>
          <p:cNvPr id="7" name="ZoneTexte 6">
            <a:extLst>
              <a:ext uri="{FF2B5EF4-FFF2-40B4-BE49-F238E27FC236}">
                <a16:creationId xmlns:a16="http://schemas.microsoft.com/office/drawing/2014/main" id="{3D29681C-7ABC-824D-B386-90D40215116D}"/>
              </a:ext>
            </a:extLst>
          </p:cNvPr>
          <p:cNvSpPr txBox="1"/>
          <p:nvPr/>
        </p:nvSpPr>
        <p:spPr>
          <a:xfrm>
            <a:off x="432599" y="4149080"/>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Aurélie Sauge</a:t>
            </a:r>
          </a:p>
          <a:p>
            <a:pPr algn="ctr"/>
            <a:r>
              <a:rPr lang="fr-CH" sz="1700" dirty="0">
                <a:solidFill>
                  <a:schemeClr val="tx1">
                    <a:lumMod val="75000"/>
                    <a:lumOff val="25000"/>
                  </a:schemeClr>
                </a:solidFill>
              </a:rPr>
              <a:t>Etudiant HEG</a:t>
            </a:r>
          </a:p>
          <a:p>
            <a:pPr algn="ctr"/>
            <a:r>
              <a:rPr lang="fr-CH" sz="1700" dirty="0">
                <a:solidFill>
                  <a:schemeClr val="tx1">
                    <a:lumMod val="75000"/>
                    <a:lumOff val="25000"/>
                  </a:schemeClr>
                </a:solidFill>
              </a:rPr>
              <a:t>Product </a:t>
            </a:r>
            <a:r>
              <a:rPr lang="fr-CH" sz="1700" dirty="0" err="1">
                <a:solidFill>
                  <a:schemeClr val="tx1">
                    <a:lumMod val="75000"/>
                    <a:lumOff val="25000"/>
                  </a:schemeClr>
                </a:solidFill>
              </a:rPr>
              <a:t>Owner</a:t>
            </a:r>
            <a:r>
              <a:rPr lang="fr-CH" sz="1700" dirty="0">
                <a:solidFill>
                  <a:schemeClr val="tx1">
                    <a:lumMod val="75000"/>
                    <a:lumOff val="25000"/>
                  </a:schemeClr>
                </a:solidFill>
              </a:rPr>
              <a:t> (remplaçante)</a:t>
            </a:r>
            <a:endParaRPr lang="el-GR" sz="1700" dirty="0">
              <a:solidFill>
                <a:schemeClr val="tx1">
                  <a:lumMod val="75000"/>
                  <a:lumOff val="25000"/>
                </a:schemeClr>
              </a:solidFill>
            </a:endParaRPr>
          </a:p>
        </p:txBody>
      </p:sp>
      <p:sp>
        <p:nvSpPr>
          <p:cNvPr id="8" name="ZoneTexte 7">
            <a:extLst>
              <a:ext uri="{FF2B5EF4-FFF2-40B4-BE49-F238E27FC236}">
                <a16:creationId xmlns:a16="http://schemas.microsoft.com/office/drawing/2014/main" id="{1F00094A-76FB-2C48-8568-D378910BFDB3}"/>
              </a:ext>
            </a:extLst>
          </p:cNvPr>
          <p:cNvSpPr txBox="1"/>
          <p:nvPr/>
        </p:nvSpPr>
        <p:spPr>
          <a:xfrm>
            <a:off x="9167664" y="3326459"/>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Coralie Chevalley</a:t>
            </a:r>
          </a:p>
          <a:p>
            <a:pPr algn="ctr"/>
            <a:r>
              <a:rPr lang="fr-CH" sz="1700" dirty="0">
                <a:solidFill>
                  <a:schemeClr val="tx1">
                    <a:lumMod val="75000"/>
                    <a:lumOff val="25000"/>
                  </a:schemeClr>
                </a:solidFill>
              </a:rPr>
              <a:t>Etudiant HEG</a:t>
            </a:r>
          </a:p>
          <a:p>
            <a:pPr algn="ctr"/>
            <a:r>
              <a:rPr lang="fr-CH" sz="1700" dirty="0" err="1">
                <a:solidFill>
                  <a:schemeClr val="tx1">
                    <a:lumMod val="75000"/>
                    <a:lumOff val="25000"/>
                  </a:schemeClr>
                </a:solidFill>
              </a:rPr>
              <a:t>Scrum</a:t>
            </a:r>
            <a:r>
              <a:rPr lang="fr-CH" sz="1700" dirty="0">
                <a:solidFill>
                  <a:schemeClr val="tx1">
                    <a:lumMod val="75000"/>
                    <a:lumOff val="25000"/>
                  </a:schemeClr>
                </a:solidFill>
              </a:rPr>
              <a:t> Master</a:t>
            </a:r>
            <a:endParaRPr lang="el-GR" sz="1700" dirty="0">
              <a:solidFill>
                <a:schemeClr val="tx1">
                  <a:lumMod val="75000"/>
                  <a:lumOff val="25000"/>
                </a:schemeClr>
              </a:solidFill>
            </a:endParaRPr>
          </a:p>
        </p:txBody>
      </p:sp>
      <p:sp>
        <p:nvSpPr>
          <p:cNvPr id="9" name="ZoneTexte 8">
            <a:extLst>
              <a:ext uri="{FF2B5EF4-FFF2-40B4-BE49-F238E27FC236}">
                <a16:creationId xmlns:a16="http://schemas.microsoft.com/office/drawing/2014/main" id="{3E370719-675B-DC4D-AC17-3770CDA350F2}"/>
              </a:ext>
            </a:extLst>
          </p:cNvPr>
          <p:cNvSpPr txBox="1"/>
          <p:nvPr/>
        </p:nvSpPr>
        <p:spPr>
          <a:xfrm>
            <a:off x="3069446" y="5406464"/>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Angela </a:t>
            </a:r>
            <a:r>
              <a:rPr lang="fr-CH" sz="1700" dirty="0" err="1">
                <a:solidFill>
                  <a:schemeClr val="tx1">
                    <a:lumMod val="75000"/>
                    <a:lumOff val="25000"/>
                  </a:schemeClr>
                </a:solidFill>
              </a:rPr>
              <a:t>Mourin</a:t>
            </a:r>
            <a:endParaRPr lang="fr-CH" sz="1700" dirty="0">
              <a:solidFill>
                <a:schemeClr val="tx1">
                  <a:lumMod val="75000"/>
                  <a:lumOff val="25000"/>
                </a:schemeClr>
              </a:solidFill>
            </a:endParaRPr>
          </a:p>
          <a:p>
            <a:pPr algn="ctr"/>
            <a:r>
              <a:rPr lang="fr-CH" sz="1700" dirty="0">
                <a:solidFill>
                  <a:schemeClr val="tx1">
                    <a:lumMod val="75000"/>
                    <a:lumOff val="25000"/>
                  </a:schemeClr>
                </a:solidFill>
              </a:rPr>
              <a:t>Etudiant HEG</a:t>
            </a:r>
          </a:p>
          <a:p>
            <a:pPr algn="ctr"/>
            <a:r>
              <a:rPr lang="fr-CH" sz="1700" dirty="0" err="1">
                <a:solidFill>
                  <a:schemeClr val="tx1">
                    <a:lumMod val="75000"/>
                    <a:lumOff val="25000"/>
                  </a:schemeClr>
                </a:solidFill>
              </a:rPr>
              <a:t>Scrum</a:t>
            </a:r>
            <a:r>
              <a:rPr lang="fr-CH" sz="1700" dirty="0">
                <a:solidFill>
                  <a:schemeClr val="tx1">
                    <a:lumMod val="75000"/>
                    <a:lumOff val="25000"/>
                  </a:schemeClr>
                </a:solidFill>
              </a:rPr>
              <a:t> Master (remplaçante)</a:t>
            </a:r>
            <a:endParaRPr lang="el-GR" sz="1700" dirty="0">
              <a:solidFill>
                <a:schemeClr val="tx1">
                  <a:lumMod val="75000"/>
                  <a:lumOff val="25000"/>
                </a:schemeClr>
              </a:solidFill>
            </a:endParaRPr>
          </a:p>
        </p:txBody>
      </p:sp>
      <p:sp>
        <p:nvSpPr>
          <p:cNvPr id="10" name="ZoneTexte 9">
            <a:extLst>
              <a:ext uri="{FF2B5EF4-FFF2-40B4-BE49-F238E27FC236}">
                <a16:creationId xmlns:a16="http://schemas.microsoft.com/office/drawing/2014/main" id="{92CC6B8A-144A-8849-90C8-0F54BB478E09}"/>
              </a:ext>
            </a:extLst>
          </p:cNvPr>
          <p:cNvSpPr txBox="1"/>
          <p:nvPr/>
        </p:nvSpPr>
        <p:spPr>
          <a:xfrm>
            <a:off x="6558603" y="4840860"/>
            <a:ext cx="3024336" cy="877163"/>
          </a:xfrm>
          <a:prstGeom prst="rect">
            <a:avLst/>
          </a:prstGeom>
          <a:noFill/>
        </p:spPr>
        <p:txBody>
          <a:bodyPr wrap="square" rtlCol="0">
            <a:spAutoFit/>
          </a:bodyPr>
          <a:lstStyle/>
          <a:p>
            <a:pPr algn="ctr"/>
            <a:r>
              <a:rPr lang="fr-CH" sz="1700" dirty="0">
                <a:solidFill>
                  <a:schemeClr val="tx1">
                    <a:lumMod val="75000"/>
                    <a:lumOff val="25000"/>
                  </a:schemeClr>
                </a:solidFill>
              </a:rPr>
              <a:t>Constantin </a:t>
            </a:r>
            <a:r>
              <a:rPr lang="fr-CH" sz="1700" dirty="0" err="1">
                <a:solidFill>
                  <a:schemeClr val="tx1">
                    <a:lumMod val="75000"/>
                    <a:lumOff val="25000"/>
                  </a:schemeClr>
                </a:solidFill>
              </a:rPr>
              <a:t>Herrmann</a:t>
            </a:r>
            <a:endParaRPr lang="fr-CH" sz="1700" dirty="0">
              <a:solidFill>
                <a:schemeClr val="tx1">
                  <a:lumMod val="75000"/>
                  <a:lumOff val="25000"/>
                </a:schemeClr>
              </a:solidFill>
            </a:endParaRPr>
          </a:p>
          <a:p>
            <a:pPr algn="ctr"/>
            <a:r>
              <a:rPr lang="fr-CH" sz="1700" dirty="0">
                <a:solidFill>
                  <a:schemeClr val="tx1">
                    <a:lumMod val="75000"/>
                    <a:lumOff val="25000"/>
                  </a:schemeClr>
                </a:solidFill>
              </a:rPr>
              <a:t>Etudiant HEG</a:t>
            </a:r>
          </a:p>
          <a:p>
            <a:pPr algn="ctr"/>
            <a:r>
              <a:rPr lang="fr-CH" sz="1700" dirty="0">
                <a:solidFill>
                  <a:schemeClr val="tx1">
                    <a:lumMod val="75000"/>
                    <a:lumOff val="25000"/>
                  </a:schemeClr>
                </a:solidFill>
              </a:rPr>
              <a:t>Product </a:t>
            </a:r>
            <a:r>
              <a:rPr lang="fr-CH" sz="1700" dirty="0" err="1">
                <a:solidFill>
                  <a:schemeClr val="tx1">
                    <a:lumMod val="75000"/>
                    <a:lumOff val="25000"/>
                  </a:schemeClr>
                </a:solidFill>
              </a:rPr>
              <a:t>Owner</a:t>
            </a:r>
            <a:endParaRPr lang="el-GR" sz="1700" dirty="0">
              <a:solidFill>
                <a:schemeClr val="tx1">
                  <a:lumMod val="75000"/>
                  <a:lumOff val="25000"/>
                </a:schemeClr>
              </a:solidFill>
            </a:endParaRPr>
          </a:p>
        </p:txBody>
      </p:sp>
      <p:pic>
        <p:nvPicPr>
          <p:cNvPr id="15" name="Image 14">
            <a:extLst>
              <a:ext uri="{FF2B5EF4-FFF2-40B4-BE49-F238E27FC236}">
                <a16:creationId xmlns:a16="http://schemas.microsoft.com/office/drawing/2014/main" id="{1B1BFE45-ECE1-5A44-9759-0C0B8778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756" y="3467278"/>
            <a:ext cx="1319716" cy="1373582"/>
          </a:xfrm>
          <a:prstGeom prst="rect">
            <a:avLst/>
          </a:prstGeom>
          <a:ln>
            <a:noFill/>
          </a:ln>
          <a:effectLst>
            <a:outerShdw blurRad="292100" dist="139700" dir="2700000" algn="tl" rotWithShape="0">
              <a:srgbClr val="333333">
                <a:alpha val="65000"/>
              </a:srgbClr>
            </a:outerShdw>
          </a:effectLst>
        </p:spPr>
      </p:pic>
      <p:pic>
        <p:nvPicPr>
          <p:cNvPr id="17" name="Image 16">
            <a:extLst>
              <a:ext uri="{FF2B5EF4-FFF2-40B4-BE49-F238E27FC236}">
                <a16:creationId xmlns:a16="http://schemas.microsoft.com/office/drawing/2014/main" id="{48576033-BE46-AF4C-9D3E-7570159DA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4432" y="1296515"/>
            <a:ext cx="1416618" cy="1745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6820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28F16-80F5-0E4A-A075-CCD9B3F18213}"/>
              </a:ext>
            </a:extLst>
          </p:cNvPr>
          <p:cNvSpPr>
            <a:spLocks noGrp="1"/>
          </p:cNvSpPr>
          <p:nvPr>
            <p:ph type="title"/>
          </p:nvPr>
        </p:nvSpPr>
        <p:spPr/>
        <p:txBody>
          <a:bodyPr/>
          <a:lstStyle/>
          <a:p>
            <a:r>
              <a:rPr lang="fr-FR" dirty="0"/>
              <a:t>parties prenantes (</a:t>
            </a:r>
            <a:r>
              <a:rPr lang="fr-FR" dirty="0" err="1"/>
              <a:t>Waview</a:t>
            </a:r>
            <a:r>
              <a:rPr lang="fr-FR" dirty="0"/>
              <a:t>) </a:t>
            </a:r>
          </a:p>
        </p:txBody>
      </p:sp>
      <p:pic>
        <p:nvPicPr>
          <p:cNvPr id="5" name="Espace réservé du contenu 4">
            <a:extLst>
              <a:ext uri="{FF2B5EF4-FFF2-40B4-BE49-F238E27FC236}">
                <a16:creationId xmlns:a16="http://schemas.microsoft.com/office/drawing/2014/main" id="{1BA196C1-A04F-F948-B443-776A9029A226}"/>
              </a:ext>
            </a:extLst>
          </p:cNvPr>
          <p:cNvPicPr>
            <a:picLocks noGrp="1" noChangeAspect="1"/>
          </p:cNvPicPr>
          <p:nvPr>
            <p:ph idx="1"/>
          </p:nvPr>
        </p:nvPicPr>
        <p:blipFill>
          <a:blip r:embed="rId2"/>
          <a:stretch>
            <a:fillRect/>
          </a:stretch>
        </p:blipFill>
        <p:spPr>
          <a:xfrm>
            <a:off x="2063552" y="2340683"/>
            <a:ext cx="2725340" cy="3633787"/>
          </a:xfrm>
          <a:prstGeom prst="rect">
            <a:avLst/>
          </a:prstGeom>
        </p:spPr>
      </p:pic>
      <p:sp>
        <p:nvSpPr>
          <p:cNvPr id="4" name="Espace réservé de la date 3">
            <a:extLst>
              <a:ext uri="{FF2B5EF4-FFF2-40B4-BE49-F238E27FC236}">
                <a16:creationId xmlns:a16="http://schemas.microsoft.com/office/drawing/2014/main" id="{281B0C44-7B3E-9C42-A68B-FD177C866BEF}"/>
              </a:ext>
            </a:extLst>
          </p:cNvPr>
          <p:cNvSpPr>
            <a:spLocks noGrp="1"/>
          </p:cNvSpPr>
          <p:nvPr>
            <p:ph type="dt" sz="half" idx="10"/>
          </p:nvPr>
        </p:nvSpPr>
        <p:spPr/>
        <p:txBody>
          <a:bodyPr/>
          <a:lstStyle/>
          <a:p>
            <a:pPr>
              <a:defRPr/>
            </a:pPr>
            <a:fld id="{FADA3D20-1B5B-2DC9-A23E-F4D4FE685C89}" type="datetime1">
              <a:rPr lang="fr-FR" smtClean="0"/>
              <a:t>18/10/2021</a:t>
            </a:fld>
            <a:endParaRPr lang="en-US"/>
          </a:p>
        </p:txBody>
      </p:sp>
      <p:pic>
        <p:nvPicPr>
          <p:cNvPr id="6" name="Image 5">
            <a:extLst>
              <a:ext uri="{FF2B5EF4-FFF2-40B4-BE49-F238E27FC236}">
                <a16:creationId xmlns:a16="http://schemas.microsoft.com/office/drawing/2014/main" id="{8BEDB603-2062-E441-9348-ADA91F63DBBE}"/>
              </a:ext>
            </a:extLst>
          </p:cNvPr>
          <p:cNvPicPr>
            <a:picLocks noChangeAspect="1"/>
          </p:cNvPicPr>
          <p:nvPr/>
        </p:nvPicPr>
        <p:blipFill>
          <a:blip r:embed="rId3"/>
          <a:stretch>
            <a:fillRect/>
          </a:stretch>
        </p:blipFill>
        <p:spPr>
          <a:xfrm>
            <a:off x="4788892" y="2341048"/>
            <a:ext cx="5482658" cy="3633422"/>
          </a:xfrm>
          <a:prstGeom prst="rect">
            <a:avLst/>
          </a:prstGeom>
        </p:spPr>
      </p:pic>
    </p:spTree>
    <p:extLst>
      <p:ext uri="{BB962C8B-B14F-4D97-AF65-F5344CB8AC3E}">
        <p14:creationId xmlns:p14="http://schemas.microsoft.com/office/powerpoint/2010/main" val="144957364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Arial"/>
        <a:cs typeface="Arial"/>
      </a:majorFont>
      <a:minorFont>
        <a:latin typeface="Franklin Gothic Book"/>
        <a:ea typeface="Arial"/>
        <a:cs typeface="Arial"/>
      </a:minorFont>
    </a:fontScheme>
    <a:fmtScheme name="Dividend">
      <a:fillStyleLst>
        <a:solidFill>
          <a:schemeClr val="phClr"/>
        </a:solidFill>
        <a:gradFill>
          <a:gsLst>
            <a:gs pos="0">
              <a:schemeClr val="phClr">
                <a:tint val="68000"/>
                <a:alpha val="90000"/>
                <a:lumMod val="100000"/>
              </a:schemeClr>
            </a:gs>
            <a:gs pos="100000">
              <a:schemeClr val="phClr">
                <a:tint val="90000"/>
                <a:lumMod val="95000"/>
              </a:schemeClr>
            </a:gs>
          </a:gsLst>
          <a:lin ang="5400000" scaled="1"/>
        </a:gradFill>
        <a:gradFill>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90000"/>
                <a:lumMod val="110000"/>
              </a:schemeClr>
            </a:gs>
            <a:gs pos="88000">
              <a:schemeClr val="phClr">
                <a:shade val="94000"/>
                <a:satMod val="110000"/>
                <a:lumMod val="88000"/>
              </a:schemeClr>
            </a:gs>
          </a:gsLst>
          <a:lin ang="5400000" scaled="0"/>
        </a:gradFill>
        <a:gradFill>
          <a:gsLst>
            <a:gs pos="0">
              <a:schemeClr val="phClr">
                <a:tint val="90000"/>
                <a:lumMod val="110000"/>
              </a:schemeClr>
            </a:gs>
            <a:gs pos="100000">
              <a:schemeClr val="phClr">
                <a:shade val="98000"/>
                <a:satMod val="110000"/>
                <a:lumMod val="86000"/>
              </a:schemeClr>
            </a:gs>
          </a:gsLst>
          <a:path path="circle"/>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{7E6EAA6D-67F6-4CD9-B84D-ABDD039130BA}tf33552983_win32</Template>
  <TotalTime>70</TotalTime>
  <Words>1004</Words>
  <Application>Microsoft Macintosh PowerPoint</Application>
  <DocSecurity>0</DocSecurity>
  <PresentationFormat>Grand écran</PresentationFormat>
  <Paragraphs>169</Paragraphs>
  <Slides>21</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21</vt:i4>
      </vt:variant>
    </vt:vector>
  </HeadingPairs>
  <TitlesOfParts>
    <vt:vector size="28" baseType="lpstr">
      <vt:lpstr>Arial</vt:lpstr>
      <vt:lpstr>Calibri</vt:lpstr>
      <vt:lpstr>Franklin Gothic Book</vt:lpstr>
      <vt:lpstr>Franklin Gothic Demi</vt:lpstr>
      <vt:lpstr>Wingdings</vt:lpstr>
      <vt:lpstr>Wingdings 2</vt:lpstr>
      <vt:lpstr>DividendVTI</vt:lpstr>
      <vt:lpstr>Présentation PowerPoint</vt:lpstr>
      <vt:lpstr>Introduction</vt:lpstr>
      <vt:lpstr>Expression du problème </vt:lpstr>
      <vt:lpstr>Présentation PowerPoint</vt:lpstr>
      <vt:lpstr>Descriptif du positionnement du produit </vt:lpstr>
      <vt:lpstr>Opportunités métier </vt:lpstr>
      <vt:lpstr>Présentation PowerPoint</vt:lpstr>
      <vt:lpstr>parties prenantes (Étudiants)  </vt:lpstr>
      <vt:lpstr>parties prenantes (Waview) </vt:lpstr>
      <vt:lpstr>Récapitulatif des fonctions </vt:lpstr>
      <vt:lpstr>Coût et prix </vt:lpstr>
      <vt:lpstr>Priorités liées aux fonctionnalités </vt:lpstr>
      <vt:lpstr>MAQUETTE </vt:lpstr>
      <vt:lpstr>Présentation PowerPoint</vt:lpstr>
      <vt:lpstr>MODÉLISATION </vt:lpstr>
      <vt:lpstr>Présentation PowerPoint</vt:lpstr>
      <vt:lpstr>TECHNOLOGIES ET OUTILS </vt:lpstr>
      <vt:lpstr>EXIGENCES DU PRODUIT </vt:lpstr>
      <vt:lpstr>CONCLUSION</vt:lpstr>
      <vt:lpstr>AVEZ-VOUS DES QUESTIONS ? </vt:lpstr>
      <vt:lpstr>Annexes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Étude d’opportunité</dc:title>
  <dc:subject/>
  <dc:creator>Mourin Angela</dc:creator>
  <cp:keywords/>
  <dc:description/>
  <cp:lastModifiedBy>AURELIE sauge</cp:lastModifiedBy>
  <cp:revision>18</cp:revision>
  <dcterms:created xsi:type="dcterms:W3CDTF">2021-09-28T12:13:44Z</dcterms:created>
  <dcterms:modified xsi:type="dcterms:W3CDTF">2021-10-18T20:05:12Z</dcterms:modified>
  <cp:category/>
  <dc:identifier/>
  <cp:contentStatus/>
  <dc:language/>
  <cp:version/>
</cp:coreProperties>
</file>